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3" r:id="rId2"/>
    <p:sldId id="300" r:id="rId3"/>
    <p:sldId id="259" r:id="rId4"/>
    <p:sldId id="321" r:id="rId5"/>
    <p:sldId id="262" r:id="rId6"/>
    <p:sldId id="260" r:id="rId7"/>
    <p:sldId id="325" r:id="rId8"/>
    <p:sldId id="322" r:id="rId9"/>
    <p:sldId id="323" r:id="rId10"/>
    <p:sldId id="324" r:id="rId11"/>
    <p:sldId id="269" r:id="rId12"/>
    <p:sldId id="315" r:id="rId13"/>
  </p:sldIdLst>
  <p:sldSz cx="9144000" cy="6858000" type="screen4x3"/>
  <p:notesSz cx="6858000" cy="9144000"/>
  <p:embeddedFontLst>
    <p:embeddedFont>
      <p:font typeface="Meta OT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äsentation" id="{D4FCB3B3-2F76-4BB5-8E9E-FB1C246458FA}">
          <p14:sldIdLst>
            <p14:sldId id="263"/>
            <p14:sldId id="300"/>
            <p14:sldId id="259"/>
            <p14:sldId id="321"/>
            <p14:sldId id="262"/>
            <p14:sldId id="260"/>
            <p14:sldId id="325"/>
            <p14:sldId id="322"/>
            <p14:sldId id="323"/>
            <p14:sldId id="324"/>
            <p14:sldId id="269"/>
            <p14:sldId id="315"/>
          </p14:sldIdLst>
        </p14:section>
        <p14:section name="Anhang" id="{4EDE7FD7-A736-42AD-9FCA-E9C2F811943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400"/>
    <a:srgbClr val="262626"/>
    <a:srgbClr val="FAFAFA"/>
    <a:srgbClr val="F3F1EF"/>
    <a:srgbClr val="45B1CB"/>
    <a:srgbClr val="2D899F"/>
    <a:srgbClr val="1F74AD"/>
    <a:srgbClr val="144D73"/>
    <a:srgbClr val="2C3E50"/>
    <a:srgbClr val="212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96054" autoAdjust="0"/>
  </p:normalViewPr>
  <p:slideViewPr>
    <p:cSldViewPr snapToGrid="0" snapToObjects="1" showGuides="1">
      <p:cViewPr varScale="1">
        <p:scale>
          <a:sx n="123" d="100"/>
          <a:sy n="123" d="100"/>
        </p:scale>
        <p:origin x="2520" y="184"/>
      </p:cViewPr>
      <p:guideLst/>
    </p:cSldViewPr>
  </p:slideViewPr>
  <p:outlineViewPr>
    <p:cViewPr>
      <p:scale>
        <a:sx n="33" d="100"/>
        <a:sy n="33" d="100"/>
      </p:scale>
      <p:origin x="0" y="-105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3108" y="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"/>
          <p:cNvSpPr>
            <a:spLocks noGrp="1"/>
          </p:cNvSpPr>
          <p:nvPr>
            <p:ph type="ftr" sz="quarter" idx="2"/>
          </p:nvPr>
        </p:nvSpPr>
        <p:spPr bwMode="gray"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3"/>
          </p:nvPr>
        </p:nvSpPr>
        <p:spPr bwMode="gray"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CD9C266D-9BF6-45DD-93F4-23D3D4380AFF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9399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13:14:53.6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1 351 24575,'7'-50'0,"-5"32"0,5-32 0,-6 39 0,0 5 0,0-3 0,-1 3 0,0 0 0,-1 1 0,0-1 0,1 3 0,0 0 0,-1-2 0,1-2 0,-2-1 0,1 1 0,0 3 0,0 1 0,1 1 0,-1-1 0,1-1 0,0 1 0,0-1 0,0-1 0,0 0 0,0 0 0,0-1 0,0 2 0,0-1 0,0 0 0,0-1 0,0 0 0,0 2 0,-1 0 0,1 0 0,-1 0 0,0 0 0,1 0 0,0 1 0,-1 0 0,1 1 0,-1 1 0,1 4 0,0 4 0,0 2 0,-1 2 0,1-1 0,0 0 0,-1 0 0,1 1 0,-1 2 0,1 2 0,-2 1 0,2 0 0,-1-5 0,1-1 0,0-4 0,0 1 0,0-1 0,0 2 0,0-2 0,0 0 0,0 0 0,0 0 0,0 4 0,1-3 0,-1 0 0,1-4 0,-1-4 0,0-5 0,0-5 0,0-1 0,0-1 0,0 0 0,0 1 0,0 3 0,0 1 0,0 3 0,0 0 0,0 1 0,0-1 0,0 0 0,0 0 0,1-1 0,-1 0 0,0-1 0,0 2 0,0 1 0,0 1 0,1-2 0,-1-1 0,1-1 0,0-4 0,0 2 0,0-1 0,0 4 0,-1 2 0,1 1 0,-1 1 0,1-2 0,-1 1 0,1 0 0,-1 0 0,0 0 0,1 0 0,-1-1 0,0 1 0,0 0 0,0-1 0,0 2 0,0-2 0,1 0 0,0 0 0,0-1 0,0 0 0,0-1 0,-1 2 0,0 2 0,1 10 0,-1 0 0,1 7 0,-1-4 0,0 1 0,0-2 0,0-1 0,0 1 0,0-4 0,0 2 0,0-4 0,1 1 0,-1-1 0,0 1 0,0 0 0,1 2 0,-1 0 0,0-2 0,0 0 0,0-2 0,0 3 0,0 2 0,0 3 0,0 1 0,0 0 0,0-4 0,0-3 0,1-1 0,-1 1 0,1 1 0,-1-4 0,0-9 0,0 1 0,0-8 0,0 3 0,0-2 0,0 0 0,0 3 0,0 0 0,0 1 0,0 1 0,1 1 0,-1 2 0,0 0 0,0 2 0,0 1 0,0 0 0,0 0 0,0-1 0,0-2 0,0 1 0,0-1 0,0 1 0,0 0 0,0 1 0,-1 2 0,1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1125538" y="431800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  <a:miter lim="800000"/>
          </a:ln>
        </p:spPr>
        <p:txBody>
          <a:bodyPr vert="horz" lIns="0" tIns="0" rIns="0" bIns="0" rtlCol="0" anchor="ctr"/>
          <a:lstStyle/>
          <a:p>
            <a:endParaRPr lang="de-DE" noProof="0" dirty="0"/>
          </a:p>
        </p:txBody>
      </p:sp>
      <p:sp>
        <p:nvSpPr>
          <p:cNvPr id="5" name="Notizen"/>
          <p:cNvSpPr>
            <a:spLocks noGrp="1"/>
          </p:cNvSpPr>
          <p:nvPr>
            <p:ph type="body" sz="quarter" idx="3"/>
          </p:nvPr>
        </p:nvSpPr>
        <p:spPr bwMode="gray">
          <a:xfrm>
            <a:off x="359999" y="4248000"/>
            <a:ext cx="6138000" cy="4068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4"/>
          </p:nvPr>
        </p:nvSpPr>
        <p:spPr bwMode="gray"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5"/>
          </p:nvPr>
        </p:nvSpPr>
        <p:spPr bwMode="gray"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92DA5471-CC57-402A-9527-36A1D012F698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86535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Titel ohne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0" y="1287553"/>
            <a:ext cx="8334000" cy="540000"/>
          </a:xfrm>
        </p:spPr>
        <p:txBody>
          <a:bodyPr/>
          <a:lstStyle>
            <a:lvl1pPr>
              <a:defRPr sz="3200" cap="all" spc="300" baseline="0"/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1"/>
            <a:ext cx="9144000" cy="1067241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DD53894C-B9EA-D4A9-E715-09AFE608F8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2410487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">
            <a:extLst>
              <a:ext uri="{FF2B5EF4-FFF2-40B4-BE49-F238E27FC236}">
                <a16:creationId xmlns:a16="http://schemas.microsoft.com/office/drawing/2014/main" id="{3ED46DDB-747F-6754-93A4-B23B4E642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1842110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46503FB-A4BF-4177-CEAC-CC638F1E0B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5398" y="2634761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CF55D6DB-9E2D-68EE-92BB-2F8F475AF1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05398" y="2900799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115AC9-C40D-2138-691D-38A5F71D39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" r="-343"/>
          <a:stretch/>
        </p:blipFill>
        <p:spPr bwMode="gray">
          <a:xfrm>
            <a:off x="6849872" y="431999"/>
            <a:ext cx="1912720" cy="30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0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alten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861E484B-CB0C-B441-80DD-78488A7E7562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2646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3249000" y="1728000"/>
            <a:ext cx="2646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09D5253A-D565-7F8D-FD2E-AC147E93B844}"/>
              </a:ext>
            </a:extLst>
          </p:cNvPr>
          <p:cNvSpPr>
            <a:spLocks noGrp="1"/>
          </p:cNvSpPr>
          <p:nvPr>
            <p:ph sz="quarter" idx="19"/>
          </p:nvPr>
        </p:nvSpPr>
        <p:spPr bwMode="gray">
          <a:xfrm>
            <a:off x="6093000" y="1728000"/>
            <a:ext cx="2646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76660D08-8E54-FBFD-4E85-8BE84FA93D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F6704622-3633-DCEF-1AB8-368328F6FD3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7755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Inhalt 1/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D6CA77F0-D374-AD4F-BAD5-FF886B42FF94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5490001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6093000" y="1728000"/>
            <a:ext cx="2646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76660D08-8E54-FBFD-4E85-8BE84FA93D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42605CE-49BE-8277-AA0F-5DDDB9E4539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734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/2 Zeilen Inhalt 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FA91740-E1FA-954D-8EAD-79128CD6F1E7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4050000" cy="23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4689000" y="1728000"/>
            <a:ext cx="4050000" cy="23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1829BD12-AEEB-27EA-6591-86E13871D9B0}"/>
              </a:ext>
            </a:extLst>
          </p:cNvPr>
          <p:cNvSpPr>
            <a:spLocks noGrp="1"/>
          </p:cNvSpPr>
          <p:nvPr>
            <p:ph sz="quarter" idx="21"/>
          </p:nvPr>
        </p:nvSpPr>
        <p:spPr bwMode="gray">
          <a:xfrm>
            <a:off x="405000" y="4346076"/>
            <a:ext cx="4050000" cy="1521925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5A407BCC-BE92-C697-C914-2586840781D0}"/>
              </a:ext>
            </a:extLst>
          </p:cNvPr>
          <p:cNvSpPr>
            <a:spLocks noGrp="1"/>
          </p:cNvSpPr>
          <p:nvPr>
            <p:ph sz="quarter" idx="22"/>
          </p:nvPr>
        </p:nvSpPr>
        <p:spPr bwMode="gray">
          <a:xfrm>
            <a:off x="4689000" y="4346076"/>
            <a:ext cx="4050000" cy="1521925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DD5AA098-077A-FC1F-E4C1-4E1DDEA8F9C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4128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DD1C54F6-89C8-B749-B758-D414E98B7511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4999" y="6020548"/>
            <a:ext cx="8334001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4999" y="1728000"/>
            <a:ext cx="5490001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093000" y="1341674"/>
            <a:ext cx="3051000" cy="4526327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ADDAAD3-8C90-C436-2FB2-C0E7F7F8A1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093001" y="5254672"/>
            <a:ext cx="3051000" cy="613328"/>
          </a:xfrm>
          <a:solidFill>
            <a:schemeClr val="bg1">
              <a:alpha val="90000"/>
            </a:schemeClr>
          </a:solidFill>
        </p:spPr>
        <p:txBody>
          <a:bodyPr wrap="square" lIns="180000" tIns="180000" rIns="180000" bIns="180000" anchor="b" anchorCtr="0">
            <a:sp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Bildbeschreibung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3603200A-B42E-C767-1DD0-21C80863145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4592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B8B98916-DB96-E7E1-BF37-247A5861035C}"/>
              </a:ext>
            </a:extLst>
          </p:cNvPr>
          <p:cNvSpPr/>
          <p:nvPr userDrawn="1"/>
        </p:nvSpPr>
        <p:spPr bwMode="gray">
          <a:xfrm>
            <a:off x="6808090" y="1343026"/>
            <a:ext cx="2335910" cy="4965522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21BC79D8-C9EF-5A4E-AFBF-FEF2BEE35C1B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1" y="6020548"/>
            <a:ext cx="4049999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405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4689000" y="1728000"/>
            <a:ext cx="4050000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5B3ED9D5-B64F-F92B-1C09-5E6FB74FDB1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9476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Inhalt + Bilder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E6590340-7E4B-ED4C-AB74-746D7B5E227D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385" y="6020548"/>
            <a:ext cx="8333204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2952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227C87D-1EBD-DE71-64CA-8F2BC8AF6D45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 bwMode="gray">
          <a:xfrm>
            <a:off x="3096000" y="1728000"/>
            <a:ext cx="2952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E62E7437-B246-7E60-400E-1513A4618D4E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 bwMode="gray">
          <a:xfrm>
            <a:off x="6192000" y="1728000"/>
            <a:ext cx="2952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37C1EFB-1B1D-3047-9780-B89F6A88D18B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4722296"/>
            <a:ext cx="8334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-396" y="4232201"/>
            <a:ext cx="9144396" cy="265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42E364E6-77E6-A20E-92AE-85F45A786AF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3351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37C1EFB-1B1D-3047-9780-B89F6A88D18B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4722296"/>
            <a:ext cx="8334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DC4B0EF0-5C58-0943-AAB8-EF272710C69C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399" y="6020548"/>
            <a:ext cx="8333204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9144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-396" y="4232201"/>
            <a:ext cx="9144396" cy="265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CCAFF65-2738-7328-F9E6-E49D2161F3D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6500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9144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29C7938F-5F51-5241-831F-46BAE72E0E81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398" y="6020548"/>
            <a:ext cx="8333204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075000" y="1728000"/>
            <a:ext cx="2664001" cy="4138612"/>
          </a:xfrm>
          <a:solidFill>
            <a:schemeClr val="accent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1F62C27-BD4E-4177-E8EE-EC03DA0FC47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7908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9144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38D55ADD-73A6-B14C-86F9-EC3D2F45C3D4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398" y="6020548"/>
            <a:ext cx="8333204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075000" y="1728000"/>
            <a:ext cx="2664001" cy="4138612"/>
          </a:xfrm>
          <a:solidFill>
            <a:schemeClr val="bg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accent1"/>
              </a:buCl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1F62C27-BD4E-4177-E8EE-EC03DA0FC47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8297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F397525D-D0AF-1742-8E8C-BB54D7E6D78C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4D41A984-A6E0-46DE-7D1E-938B448B479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4689000" y="1287552"/>
            <a:ext cx="4050000" cy="216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6CF18E5B-64DF-F042-A224-59AF58C58D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4689000" y="3708000"/>
            <a:ext cx="4050000" cy="216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2D05323-395A-CDE0-B64B-4F093B193E75}"/>
              </a:ext>
            </a:extLst>
          </p:cNvPr>
          <p:cNvSpPr/>
          <p:nvPr userDrawn="1"/>
        </p:nvSpPr>
        <p:spPr bwMode="gray">
          <a:xfrm>
            <a:off x="0" y="979715"/>
            <a:ext cx="1091682" cy="765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>
              <a:lnSpc>
                <a:spcPct val="90000"/>
              </a:lnSpc>
              <a:spcAft>
                <a:spcPts val="750"/>
              </a:spcAft>
            </a:pPr>
            <a:endParaRPr lang="de-DE" sz="1050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35B42AE5-B0FF-9273-55D9-CFC2E4C955C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405000" y="1287556"/>
            <a:ext cx="4050000" cy="458044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2F76DCC3-FF69-B4FD-0213-CDABFD16AA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05000" y="5263585"/>
            <a:ext cx="4050000" cy="604415"/>
          </a:xfrm>
          <a:solidFill>
            <a:schemeClr val="bg1">
              <a:alpha val="90000"/>
            </a:schemeClr>
          </a:solidFill>
        </p:spPr>
        <p:txBody>
          <a:bodyPr wrap="square" lIns="180000" tIns="180000" rIns="180000" bIns="180000" anchor="b" anchorCtr="0">
            <a:sp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Bildbeschreibung</a:t>
            </a:r>
          </a:p>
        </p:txBody>
      </p:sp>
    </p:spTree>
    <p:extLst>
      <p:ext uri="{BB962C8B-B14F-4D97-AF65-F5344CB8AC3E}">
        <p14:creationId xmlns:p14="http://schemas.microsoft.com/office/powerpoint/2010/main" val="180152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B31FCDB-6D8B-D1BE-F764-A8408040FD7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"/>
            <a:ext cx="9144000" cy="412016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0"/>
            <a:ext cx="9144000" cy="274964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0" y="4527588"/>
            <a:ext cx="8334000" cy="540000"/>
          </a:xfrm>
        </p:spPr>
        <p:txBody>
          <a:bodyPr/>
          <a:lstStyle>
            <a:lvl1pPr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0BABB708-F513-5202-E092-3C6628376B2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5650522"/>
            <a:ext cx="424878" cy="0"/>
          </a:xfrm>
          <a:prstGeom prst="line">
            <a:avLst/>
          </a:prstGeom>
          <a:ln w="38100" cap="rnd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">
            <a:extLst>
              <a:ext uri="{FF2B5EF4-FFF2-40B4-BE49-F238E27FC236}">
                <a16:creationId xmlns:a16="http://schemas.microsoft.com/office/drawing/2014/main" id="{362BF01A-CFEB-6B22-A676-8F3EBA6A6A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5082145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13" name="Textplatzhalter 13">
            <a:extLst>
              <a:ext uri="{FF2B5EF4-FFF2-40B4-BE49-F238E27FC236}">
                <a16:creationId xmlns:a16="http://schemas.microsoft.com/office/drawing/2014/main" id="{1C280C65-D615-00F6-CC12-622297AB35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0" y="3759982"/>
            <a:ext cx="9144000" cy="359192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5398" y="5844312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3" name="Textplatzhalter 5">
            <a:extLst>
              <a:ext uri="{FF2B5EF4-FFF2-40B4-BE49-F238E27FC236}">
                <a16:creationId xmlns:a16="http://schemas.microsoft.com/office/drawing/2014/main" id="{129282AE-A7FA-8FCD-A391-7691FBED1C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05398" y="6110350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CB14AC5-F51A-FA4E-1063-F3E08CDEBA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10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6" r="59247" b="16768"/>
          <a:stretch/>
        </p:blipFill>
        <p:spPr bwMode="gray">
          <a:xfrm>
            <a:off x="4572000" y="5374206"/>
            <a:ext cx="4572000" cy="1483796"/>
          </a:xfrm>
          <a:custGeom>
            <a:avLst/>
            <a:gdLst>
              <a:gd name="connsiteX0" fmla="*/ 0 w 5620353"/>
              <a:gd name="connsiteY0" fmla="*/ 0 h 1729277"/>
              <a:gd name="connsiteX1" fmla="*/ 5620353 w 5620353"/>
              <a:gd name="connsiteY1" fmla="*/ 0 h 1729277"/>
              <a:gd name="connsiteX2" fmla="*/ 5620353 w 5620353"/>
              <a:gd name="connsiteY2" fmla="*/ 1729277 h 1729277"/>
              <a:gd name="connsiteX3" fmla="*/ 0 w 5620353"/>
              <a:gd name="connsiteY3" fmla="*/ 1729277 h 172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0353" h="1729277">
                <a:moveTo>
                  <a:pt x="0" y="0"/>
                </a:moveTo>
                <a:lnTo>
                  <a:pt x="5620353" y="0"/>
                </a:lnTo>
                <a:lnTo>
                  <a:pt x="5620353" y="1729277"/>
                </a:lnTo>
                <a:lnTo>
                  <a:pt x="0" y="17292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7779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lken +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77BC3F2F-ED58-FB40-995F-BE6DAEC53650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8D9B258E-B0C2-507A-7B5E-39C48203A57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845248" y="1837821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B0D378B3-9B07-827B-284E-9681B1B466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845248" y="2083134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CA3F5608-690A-58C3-7CE7-35C47F1D41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743525" y="1948277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E9379043-16E5-CC47-7790-C8FC40EB9D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845248" y="2560565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A4AB670-2820-6C16-5A91-2575B7FC134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845248" y="2805878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7">
            <a:extLst>
              <a:ext uri="{FF2B5EF4-FFF2-40B4-BE49-F238E27FC236}">
                <a16:creationId xmlns:a16="http://schemas.microsoft.com/office/drawing/2014/main" id="{619C7180-B8D1-2CB2-A9F6-19F3D752A10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3743525" y="2671021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17">
            <a:extLst>
              <a:ext uri="{FF2B5EF4-FFF2-40B4-BE49-F238E27FC236}">
                <a16:creationId xmlns:a16="http://schemas.microsoft.com/office/drawing/2014/main" id="{9E0F91FA-E60E-C819-47EA-CACF969DCCF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845248" y="3283309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885A10CC-9BF3-1889-CE8C-25089DE382E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845248" y="3528622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30B72454-037A-DCBC-BF59-B4DEB4DCE9A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3743525" y="3393765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3ABBB406-5249-8395-6BDA-09E0E214EB3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845248" y="4006053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3">
            <a:extLst>
              <a:ext uri="{FF2B5EF4-FFF2-40B4-BE49-F238E27FC236}">
                <a16:creationId xmlns:a16="http://schemas.microsoft.com/office/drawing/2014/main" id="{8D2432DD-2DA2-0561-5C4A-FE3FC47BDAA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845248" y="4251366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3" name="Textplatzhalter 17">
            <a:extLst>
              <a:ext uri="{FF2B5EF4-FFF2-40B4-BE49-F238E27FC236}">
                <a16:creationId xmlns:a16="http://schemas.microsoft.com/office/drawing/2014/main" id="{3B5166E5-235A-D20E-6BC9-D1A599B834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3743525" y="4116509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5" name="Textplatzhalter 17">
            <a:extLst>
              <a:ext uri="{FF2B5EF4-FFF2-40B4-BE49-F238E27FC236}">
                <a16:creationId xmlns:a16="http://schemas.microsoft.com/office/drawing/2014/main" id="{DD20F309-AB1E-64EB-00D2-F1B4E493B93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 bwMode="gray">
          <a:xfrm>
            <a:off x="845248" y="4728797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413069BD-3FDA-098A-2ACB-D69D6EC059C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845248" y="4974110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C11238BF-0BA9-437C-25BB-8BAED1C7ACA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3743525" y="4839253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7FFCC405-161D-7574-52E8-3315C95E432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gray">
          <a:xfrm>
            <a:off x="845248" y="5451543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Textplatzhalter 13">
            <a:extLst>
              <a:ext uri="{FF2B5EF4-FFF2-40B4-BE49-F238E27FC236}">
                <a16:creationId xmlns:a16="http://schemas.microsoft.com/office/drawing/2014/main" id="{0C489351-2F4B-D4F4-B749-FEBBF6EA0A6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845248" y="5696856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079FFA5B-C1F3-B809-708C-59E42F480F3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3743525" y="5561999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3" name="Inhaltsplatzhalter 5">
            <a:extLst>
              <a:ext uri="{FF2B5EF4-FFF2-40B4-BE49-F238E27FC236}">
                <a16:creationId xmlns:a16="http://schemas.microsoft.com/office/drawing/2014/main" id="{312509A8-F2BD-1171-7348-ACC2C8F2C0BB}"/>
              </a:ext>
            </a:extLst>
          </p:cNvPr>
          <p:cNvSpPr>
            <a:spLocks noGrp="1"/>
          </p:cNvSpPr>
          <p:nvPr>
            <p:ph sz="quarter" idx="50"/>
          </p:nvPr>
        </p:nvSpPr>
        <p:spPr bwMode="gray">
          <a:xfrm>
            <a:off x="4932000" y="3895883"/>
            <a:ext cx="3807000" cy="1972118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0D5758C-6EB2-0E7E-3A9D-88EAFDB8534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9514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lken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4602" y="798303"/>
            <a:ext cx="8334797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57553AE0-5C64-C141-A2BD-3A684C76A0ED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5148F175-AA4D-D5B2-7712-393A43F12E3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473330" y="2278100"/>
            <a:ext cx="2930507" cy="293050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6CFC1198-19D8-60AF-38B8-2848F5C344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3992030" y="2502995"/>
            <a:ext cx="378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Textplatzhalter 13">
            <a:extLst>
              <a:ext uri="{FF2B5EF4-FFF2-40B4-BE49-F238E27FC236}">
                <a16:creationId xmlns:a16="http://schemas.microsoft.com/office/drawing/2014/main" id="{24C1F6E7-E414-C8EC-E907-6ABCE59F20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992030" y="2748308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5F92D0F3-F66D-C615-9FC8-59BDC196FB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7994663" y="2613451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EEAE0B9E-482F-75AB-3BFC-33DBB38A874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3992030" y="3225739"/>
            <a:ext cx="378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9051BE45-8971-E31F-1710-FF49A1723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3992030" y="3471052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7">
            <a:extLst>
              <a:ext uri="{FF2B5EF4-FFF2-40B4-BE49-F238E27FC236}">
                <a16:creationId xmlns:a16="http://schemas.microsoft.com/office/drawing/2014/main" id="{C44439C3-F4EE-9111-E27F-FFA0EC9CEB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7994663" y="3336195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17">
            <a:extLst>
              <a:ext uri="{FF2B5EF4-FFF2-40B4-BE49-F238E27FC236}">
                <a16:creationId xmlns:a16="http://schemas.microsoft.com/office/drawing/2014/main" id="{4CA8C42E-84F4-3034-0B90-68DECCDD604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3992030" y="3948483"/>
            <a:ext cx="378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3BA74403-312D-5844-2D79-0D7ABF623D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92030" y="4193796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E795E9C1-C511-3D9B-D2B4-2D01AE7ECE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7994663" y="4058939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4F2F472A-CC07-D0D8-724D-AC065CAFEAC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3992030" y="4671227"/>
            <a:ext cx="378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3">
            <a:extLst>
              <a:ext uri="{FF2B5EF4-FFF2-40B4-BE49-F238E27FC236}">
                <a16:creationId xmlns:a16="http://schemas.microsoft.com/office/drawing/2014/main" id="{51576017-128E-5451-A3A0-F7A385FEE9B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992030" y="4916540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F7A84F5F-4F6B-F311-C15D-3B78C55A8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7994663" y="4781683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3A57592-FB23-3B74-254C-ADEBCD4E03A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40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 +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CCD1AECF-CED7-28BC-6A3B-E63EA7150BE7}"/>
              </a:ext>
            </a:extLst>
          </p:cNvPr>
          <p:cNvSpPr/>
          <p:nvPr userDrawn="1"/>
        </p:nvSpPr>
        <p:spPr bwMode="gray">
          <a:xfrm>
            <a:off x="1" y="1115115"/>
            <a:ext cx="3745523" cy="4258793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B8DECF4A-EA75-DF4F-8372-F0E76259E9DF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FC4DF547-857B-4B23-A089-77AFDF3A4D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405000" y="1984510"/>
            <a:ext cx="1890000" cy="2520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Textplatzhalter 17">
            <a:extLst>
              <a:ext uri="{FF2B5EF4-FFF2-40B4-BE49-F238E27FC236}">
                <a16:creationId xmlns:a16="http://schemas.microsoft.com/office/drawing/2014/main" id="{1F584A04-E815-4911-E924-A3978560E4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5612797" y="1790787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87CC6B3-D222-467B-2064-0703F1EE360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5612797" y="2082089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6153100C-5827-8303-C6D6-CDADE528EE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5612797" y="3074635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D2CC7E27-716B-ACCA-F30E-776CDDE7A9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5612797" y="3365937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FDE11610-4A58-BD6E-FD8E-A3ED96004E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5612797" y="4358482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55C633C3-52EE-D69F-0FF1-E3FC1130CF4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5612797" y="4649784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75F76D7-7F5E-DC3D-0814-67D67B3EE3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47" r="29869"/>
          <a:stretch/>
        </p:blipFill>
        <p:spPr bwMode="gray">
          <a:xfrm>
            <a:off x="2122806" y="526552"/>
            <a:ext cx="2998856" cy="5612946"/>
          </a:xfrm>
          <a:prstGeom prst="rect">
            <a:avLst/>
          </a:prstGeom>
        </p:spPr>
      </p:pic>
      <p:sp>
        <p:nvSpPr>
          <p:cNvPr id="6" name="Bildplatzhalter 15">
            <a:extLst>
              <a:ext uri="{FF2B5EF4-FFF2-40B4-BE49-F238E27FC236}">
                <a16:creationId xmlns:a16="http://schemas.microsoft.com/office/drawing/2014/main" id="{E54A2B93-CC32-0E40-0B7B-70BFE288BAD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2524850" y="1267224"/>
            <a:ext cx="2262658" cy="3950316"/>
          </a:xfrm>
          <a:prstGeom prst="rect">
            <a:avLst/>
          </a:prstGeom>
          <a:solidFill>
            <a:srgbClr val="FAFAFA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Meta OT" panose="020B0504030101020104" pitchFamily="34" charset="0"/>
              </a:defRPr>
            </a:lvl1pPr>
          </a:lstStyle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51834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schirm +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3B46A6F-E55B-16F9-6CFE-0673DE597ACD}"/>
              </a:ext>
            </a:extLst>
          </p:cNvPr>
          <p:cNvSpPr/>
          <p:nvPr userDrawn="1"/>
        </p:nvSpPr>
        <p:spPr bwMode="gray">
          <a:xfrm>
            <a:off x="0" y="726831"/>
            <a:ext cx="1172308" cy="699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02DBD0E7-136B-6C49-AB7F-5DC2A01EE5C4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21D66EAA-9E2B-6F1F-1F75-6B0C4E68D8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5612797" y="1790787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Textplatzhalter 17">
            <a:extLst>
              <a:ext uri="{FF2B5EF4-FFF2-40B4-BE49-F238E27FC236}">
                <a16:creationId xmlns:a16="http://schemas.microsoft.com/office/drawing/2014/main" id="{A27E2AF9-FEEF-AC56-15A1-60AFACDB0FE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5612797" y="2082089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B32B275-EC56-28FC-E4FA-575314576EB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5612797" y="3074635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3B074B46-E431-249A-9245-C91A2116684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5612797" y="3365937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Textplatzhalter 17">
            <a:extLst>
              <a:ext uri="{FF2B5EF4-FFF2-40B4-BE49-F238E27FC236}">
                <a16:creationId xmlns:a16="http://schemas.microsoft.com/office/drawing/2014/main" id="{8DCD0FDE-017A-CE02-CF9A-53D7D4E2B86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 bwMode="gray">
          <a:xfrm>
            <a:off x="5612797" y="4358482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2" name="Textplatzhalter 17">
            <a:extLst>
              <a:ext uri="{FF2B5EF4-FFF2-40B4-BE49-F238E27FC236}">
                <a16:creationId xmlns:a16="http://schemas.microsoft.com/office/drawing/2014/main" id="{4A3A7C5C-7D87-C751-803D-3C22C228AE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5612797" y="4649784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4" name="Grafik 3" descr="Ein Bild, das Text, Screenshot, Anzeige, Bilderrahmen enthält.&#10;&#10;Automatisch generierte Beschreibung">
            <a:extLst>
              <a:ext uri="{FF2B5EF4-FFF2-40B4-BE49-F238E27FC236}">
                <a16:creationId xmlns:a16="http://schemas.microsoft.com/office/drawing/2014/main" id="{52F75CF2-B4DE-8E39-0294-F81FA5D2A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44" r="-5732"/>
          <a:stretch/>
        </p:blipFill>
        <p:spPr bwMode="gray">
          <a:xfrm>
            <a:off x="0" y="1237848"/>
            <a:ext cx="4814354" cy="4199810"/>
          </a:xfrm>
          <a:prstGeom prst="rect">
            <a:avLst/>
          </a:prstGeom>
        </p:spPr>
      </p:pic>
      <p:sp>
        <p:nvSpPr>
          <p:cNvPr id="5" name="Bildplatzhalter 5">
            <a:extLst>
              <a:ext uri="{FF2B5EF4-FFF2-40B4-BE49-F238E27FC236}">
                <a16:creationId xmlns:a16="http://schemas.microsoft.com/office/drawing/2014/main" id="{15358395-ED4A-A672-4DD3-342C6A6897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1426614"/>
            <a:ext cx="4419956" cy="2814812"/>
          </a:xfrm>
          <a:prstGeom prst="rect">
            <a:avLst/>
          </a:prstGeom>
          <a:solidFill>
            <a:srgbClr val="262626"/>
          </a:solidFill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Meta OT" panose="020B0504030101020104" pitchFamily="34" charset="0"/>
              </a:defRPr>
            </a:lvl1pPr>
          </a:lstStyle>
          <a:p>
            <a:br>
              <a:rPr lang="de-DE" dirty="0"/>
            </a:br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4CF0256-4C3C-DBA5-9F97-56BA01E262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793967" y="4477781"/>
            <a:ext cx="1698434" cy="1296472"/>
          </a:xfrm>
          <a:prstGeom prst="rect">
            <a:avLst/>
          </a:prstGeom>
        </p:spPr>
      </p:pic>
      <p:sp>
        <p:nvSpPr>
          <p:cNvPr id="11" name="Bildplatzhalter 29">
            <a:extLst>
              <a:ext uri="{FF2B5EF4-FFF2-40B4-BE49-F238E27FC236}">
                <a16:creationId xmlns:a16="http://schemas.microsoft.com/office/drawing/2014/main" id="{2CC802D0-F041-C6D8-5D8D-59597DCD53D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3376694" y="4640892"/>
            <a:ext cx="532980" cy="919606"/>
          </a:xfrm>
          <a:prstGeom prst="rect">
            <a:avLst/>
          </a:prstGeom>
          <a:solidFill>
            <a:srgbClr val="FAFAFA"/>
          </a:solidFill>
        </p:spPr>
        <p:txBody>
          <a:bodyPr/>
          <a:lstStyle>
            <a:lvl1pPr marL="0" indent="0">
              <a:buNone/>
              <a:defRPr sz="1400">
                <a:latin typeface="Meta OT" panose="020B0504030101020104" pitchFamily="34" charset="0"/>
              </a:defRPr>
            </a:lvl1pPr>
          </a:lstStyle>
          <a:p>
            <a:r>
              <a:rPr lang="de-DE" dirty="0"/>
              <a:t>Bildplatzhalter</a:t>
            </a:r>
          </a:p>
        </p:txBody>
      </p:sp>
    </p:spTree>
    <p:extLst>
      <p:ext uri="{BB962C8B-B14F-4D97-AF65-F5344CB8AC3E}">
        <p14:creationId xmlns:p14="http://schemas.microsoft.com/office/powerpoint/2010/main" val="53286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4999" y="798303"/>
            <a:ext cx="8334001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9C7CFCB-5154-4646-9CB4-20E43CBB43E1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Freeform: Shape 8">
            <a:extLst>
              <a:ext uri="{FF2B5EF4-FFF2-40B4-BE49-F238E27FC236}">
                <a16:creationId xmlns:a16="http://schemas.microsoft.com/office/drawing/2014/main" id="{D68EFFBF-097E-BE79-716A-009C1E1F7868}"/>
              </a:ext>
            </a:extLst>
          </p:cNvPr>
          <p:cNvSpPr/>
          <p:nvPr userDrawn="1"/>
        </p:nvSpPr>
        <p:spPr bwMode="gray">
          <a:xfrm>
            <a:off x="1" y="1728000"/>
            <a:ext cx="3745523" cy="4140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C7467CB-1367-4047-CDBD-574130AC8C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04999" y="2416701"/>
            <a:ext cx="2051285" cy="1455502"/>
          </a:xfrm>
        </p:spPr>
        <p:txBody>
          <a:bodyPr anchor="b"/>
          <a:lstStyle>
            <a:lvl1pPr marL="0" indent="0" algn="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EC5C56-A765-0E06-D36F-50384CD028A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4959000" y="1728000"/>
            <a:ext cx="378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Kontaktinformationen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421980BD-7772-D025-4FF5-51474DE9E3D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2792371" y="2844000"/>
            <a:ext cx="1906306" cy="19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8D5297E8-DEC3-392B-D124-F74618700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04999" y="4189436"/>
            <a:ext cx="2051285" cy="205157"/>
          </a:xfrm>
        </p:spPr>
        <p:txBody>
          <a:bodyPr anchor="b"/>
          <a:lstStyle>
            <a:lvl1pPr marL="0" indent="0" algn="r">
              <a:lnSpc>
                <a:spcPct val="90000"/>
              </a:lnSpc>
              <a:buNone/>
              <a:defRPr sz="1050" b="0" cap="all" spc="225" baseline="0">
                <a:solidFill>
                  <a:schemeClr val="bg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Position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53F48132-47AB-A60C-FB01-A8FE1F4603A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017409" y="4019556"/>
            <a:ext cx="424878" cy="0"/>
          </a:xfrm>
          <a:prstGeom prst="line">
            <a:avLst/>
          </a:prstGeom>
          <a:ln w="38100" cap="rnd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4">
            <a:extLst>
              <a:ext uri="{FF2B5EF4-FFF2-40B4-BE49-F238E27FC236}">
                <a16:creationId xmlns:a16="http://schemas.microsoft.com/office/drawing/2014/main" id="{B2CFF599-AFB9-A70E-60B7-B6960E09A89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7582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(hell)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4999" y="798303"/>
            <a:ext cx="8334001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005EB32-9999-8445-9649-70415BE67FDD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Freeform: Shape 8">
            <a:extLst>
              <a:ext uri="{FF2B5EF4-FFF2-40B4-BE49-F238E27FC236}">
                <a16:creationId xmlns:a16="http://schemas.microsoft.com/office/drawing/2014/main" id="{D68EFFBF-097E-BE79-716A-009C1E1F7868}"/>
              </a:ext>
            </a:extLst>
          </p:cNvPr>
          <p:cNvSpPr/>
          <p:nvPr userDrawn="1"/>
        </p:nvSpPr>
        <p:spPr bwMode="gray">
          <a:xfrm>
            <a:off x="1" y="1728000"/>
            <a:ext cx="3745523" cy="4140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C7467CB-1367-4047-CDBD-574130AC8C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04999" y="2416701"/>
            <a:ext cx="2051285" cy="1455502"/>
          </a:xfrm>
        </p:spPr>
        <p:txBody>
          <a:bodyPr anchor="b"/>
          <a:lstStyle>
            <a:lvl1pPr marL="0" indent="0" algn="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tx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EC5C56-A765-0E06-D36F-50384CD028A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4959000" y="1728000"/>
            <a:ext cx="378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Kontaktinformationen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421980BD-7772-D025-4FF5-51474DE9E3D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2792371" y="2844000"/>
            <a:ext cx="1906306" cy="19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8D5297E8-DEC3-392B-D124-F74618700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04999" y="4189436"/>
            <a:ext cx="2051285" cy="205157"/>
          </a:xfrm>
        </p:spPr>
        <p:txBody>
          <a:bodyPr anchor="b"/>
          <a:lstStyle>
            <a:lvl1pPr marL="0" indent="0" algn="r">
              <a:lnSpc>
                <a:spcPct val="90000"/>
              </a:lnSpc>
              <a:buNone/>
              <a:defRPr sz="1050" b="0" cap="all" spc="225" baseline="0">
                <a:solidFill>
                  <a:schemeClr val="tx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Position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53F48132-47AB-A60C-FB01-A8FE1F4603A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017409" y="4019556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4">
            <a:extLst>
              <a:ext uri="{FF2B5EF4-FFF2-40B4-BE49-F238E27FC236}">
                <a16:creationId xmlns:a16="http://schemas.microsoft.com/office/drawing/2014/main" id="{B2CFF599-AFB9-A70E-60B7-B6960E09A89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492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1" y="5651700"/>
            <a:ext cx="8334000" cy="540000"/>
          </a:xfrm>
        </p:spPr>
        <p:txBody>
          <a:bodyPr/>
          <a:lstStyle>
            <a:lvl1pPr>
              <a:defRPr sz="3200" cap="all" spc="300" baseline="0"/>
            </a:lvl1pPr>
          </a:lstStyle>
          <a:p>
            <a:r>
              <a:rPr lang="de-DE" noProof="0" dirty="0"/>
              <a:t>Vielen Dank!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1"/>
            <a:ext cx="9144000" cy="1067241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DD53894C-B9EA-D4A9-E715-09AFE608F8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6267843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B31FCDB-6D8B-D1BE-F764-A8408040FD7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405000" y="1287553"/>
            <a:ext cx="8334000" cy="3655922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1D70BDB-D975-A1A4-764C-BA0D472762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" r="-343"/>
          <a:stretch/>
        </p:blipFill>
        <p:spPr bwMode="gray">
          <a:xfrm>
            <a:off x="6849872" y="431999"/>
            <a:ext cx="1912720" cy="30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7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B31FCDB-6D8B-D1BE-F764-A8408040FD7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"/>
            <a:ext cx="9144000" cy="412016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0"/>
            <a:ext cx="9144000" cy="274964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1E523B-4753-8B65-C607-B7C37B95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10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6" r="59247" b="16768"/>
          <a:stretch/>
        </p:blipFill>
        <p:spPr bwMode="gray">
          <a:xfrm>
            <a:off x="3815603" y="5128725"/>
            <a:ext cx="5328397" cy="1729277"/>
          </a:xfrm>
          <a:custGeom>
            <a:avLst/>
            <a:gdLst>
              <a:gd name="connsiteX0" fmla="*/ 0 w 5620353"/>
              <a:gd name="connsiteY0" fmla="*/ 0 h 1729277"/>
              <a:gd name="connsiteX1" fmla="*/ 5620353 w 5620353"/>
              <a:gd name="connsiteY1" fmla="*/ 0 h 1729277"/>
              <a:gd name="connsiteX2" fmla="*/ 5620353 w 5620353"/>
              <a:gd name="connsiteY2" fmla="*/ 1729277 h 1729277"/>
              <a:gd name="connsiteX3" fmla="*/ 0 w 5620353"/>
              <a:gd name="connsiteY3" fmla="*/ 1729277 h 172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0353" h="1729277">
                <a:moveTo>
                  <a:pt x="0" y="0"/>
                </a:moveTo>
                <a:lnTo>
                  <a:pt x="5620353" y="0"/>
                </a:lnTo>
                <a:lnTo>
                  <a:pt x="5620353" y="1729277"/>
                </a:lnTo>
                <a:lnTo>
                  <a:pt x="0" y="1729277"/>
                </a:lnTo>
                <a:close/>
              </a:path>
            </a:pathLst>
          </a:custGeom>
        </p:spPr>
      </p:pic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0" y="4700142"/>
            <a:ext cx="8334000" cy="540000"/>
          </a:xfrm>
        </p:spPr>
        <p:txBody>
          <a:bodyPr/>
          <a:lstStyle>
            <a:lvl1pPr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Vielen Dank!</a:t>
            </a:r>
          </a:p>
        </p:txBody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0BABB708-F513-5202-E092-3C6628376B2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64439" y="5348732"/>
            <a:ext cx="424878" cy="0"/>
          </a:xfrm>
          <a:prstGeom prst="line">
            <a:avLst/>
          </a:prstGeom>
          <a:ln w="38100" cap="rnd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3">
            <a:extLst>
              <a:ext uri="{FF2B5EF4-FFF2-40B4-BE49-F238E27FC236}">
                <a16:creationId xmlns:a16="http://schemas.microsoft.com/office/drawing/2014/main" id="{1C280C65-D615-00F6-CC12-622297AB35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0" y="3759982"/>
            <a:ext cx="9144000" cy="359192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5000" y="5542522"/>
            <a:ext cx="5940000" cy="814769"/>
          </a:xfrm>
        </p:spPr>
        <p:txBody>
          <a:bodyPr numCol="2" spcCol="180000"/>
          <a:lstStyle>
            <a:lvl1pPr marL="0" indent="0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Kontakt</a:t>
            </a:r>
          </a:p>
        </p:txBody>
      </p:sp>
    </p:spTree>
    <p:extLst>
      <p:ext uri="{BB962C8B-B14F-4D97-AF65-F5344CB8AC3E}">
        <p14:creationId xmlns:p14="http://schemas.microsoft.com/office/powerpoint/2010/main" val="401646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 Titel ohne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0" y="1287553"/>
            <a:ext cx="8334000" cy="540000"/>
          </a:xfrm>
        </p:spPr>
        <p:txBody>
          <a:bodyPr/>
          <a:lstStyle>
            <a:lvl1pPr>
              <a:defRPr sz="3200" cap="all" spc="300" baseline="0"/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0"/>
            <a:ext cx="9144000" cy="274964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DD53894C-B9EA-D4A9-E715-09AFE608F8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2410487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">
            <a:extLst>
              <a:ext uri="{FF2B5EF4-FFF2-40B4-BE49-F238E27FC236}">
                <a16:creationId xmlns:a16="http://schemas.microsoft.com/office/drawing/2014/main" id="{3ED46DDB-747F-6754-93A4-B23B4E642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1842110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99EAD2F7-48CE-EF0C-77D7-11F780E90B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5398" y="2634761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BAF4922D-1266-EA3A-9E13-B3263D6904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05398" y="2900799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A47DB80E-CCA3-BA7F-603F-2E874C2E1A14}"/>
              </a:ext>
            </a:extLst>
          </p:cNvPr>
          <p:cNvSpPr/>
          <p:nvPr userDrawn="1"/>
        </p:nvSpPr>
        <p:spPr bwMode="gray">
          <a:xfrm>
            <a:off x="-1" y="3760973"/>
            <a:ext cx="9144000" cy="359192"/>
          </a:xfrm>
          <a:custGeom>
            <a:avLst/>
            <a:gdLst>
              <a:gd name="connsiteX0" fmla="*/ 0 w 12192000"/>
              <a:gd name="connsiteY0" fmla="*/ 0 h 359192"/>
              <a:gd name="connsiteX1" fmla="*/ 12192000 w 12192000"/>
              <a:gd name="connsiteY1" fmla="*/ 0 h 359192"/>
              <a:gd name="connsiteX2" fmla="*/ 12192000 w 12192000"/>
              <a:gd name="connsiteY2" fmla="*/ 359192 h 359192"/>
              <a:gd name="connsiteX3" fmla="*/ 0 w 12192000"/>
              <a:gd name="connsiteY3" fmla="*/ 359192 h 35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9192">
                <a:moveTo>
                  <a:pt x="0" y="0"/>
                </a:moveTo>
                <a:lnTo>
                  <a:pt x="12192000" y="0"/>
                </a:lnTo>
                <a:lnTo>
                  <a:pt x="12192000" y="359192"/>
                </a:lnTo>
                <a:lnTo>
                  <a:pt x="0" y="35919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750"/>
              </a:spcAft>
            </a:pPr>
            <a:endParaRPr lang="de-DE" sz="135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4C8C82F-36BA-8D19-FCA2-AFD87100E0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10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6" r="59247" b="16768"/>
          <a:stretch/>
        </p:blipFill>
        <p:spPr bwMode="gray">
          <a:xfrm>
            <a:off x="3815603" y="5128725"/>
            <a:ext cx="5328397" cy="1729277"/>
          </a:xfrm>
          <a:custGeom>
            <a:avLst/>
            <a:gdLst>
              <a:gd name="connsiteX0" fmla="*/ 0 w 5620353"/>
              <a:gd name="connsiteY0" fmla="*/ 0 h 1729277"/>
              <a:gd name="connsiteX1" fmla="*/ 5620353 w 5620353"/>
              <a:gd name="connsiteY1" fmla="*/ 0 h 1729277"/>
              <a:gd name="connsiteX2" fmla="*/ 5620353 w 5620353"/>
              <a:gd name="connsiteY2" fmla="*/ 1729277 h 1729277"/>
              <a:gd name="connsiteX3" fmla="*/ 0 w 5620353"/>
              <a:gd name="connsiteY3" fmla="*/ 1729277 h 172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0353" h="1729277">
                <a:moveTo>
                  <a:pt x="0" y="0"/>
                </a:moveTo>
                <a:lnTo>
                  <a:pt x="5620353" y="0"/>
                </a:lnTo>
                <a:lnTo>
                  <a:pt x="5620353" y="1729277"/>
                </a:lnTo>
                <a:lnTo>
                  <a:pt x="0" y="1729277"/>
                </a:lnTo>
                <a:close/>
              </a:path>
            </a:pathLst>
          </a:cu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FF3D4BB-7EE1-714F-CD75-986EB5BC02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" r="-343"/>
          <a:stretch/>
        </p:blipFill>
        <p:spPr bwMode="gray">
          <a:xfrm>
            <a:off x="6849872" y="431999"/>
            <a:ext cx="1912720" cy="30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9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80229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7CBE6BF4-AB13-3D41-9FCF-66A0D0ABDB1E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B217C8-114A-4C83-4F49-EC1CD01F1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1529" y="1936036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57FABCF-FED3-CDA9-276E-BF0E052D2E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01529" y="3278901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AC524A7-C802-831F-065B-F32EF7A9F1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01529" y="4621766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2D1DE0D-AECB-CC93-317A-69D2A6BB97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994382" y="233019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B439A33-42D1-4577-6BF3-FE74F5A8B6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994382" y="3673056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9D90C391-BBEE-4A44-3F4E-1ABE1FBB8E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 rot="5400000">
            <a:off x="994382" y="501592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0EC21B1-7FA6-D6B9-CB8B-EA65590F8F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1510706" y="1936399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5952D307-DDBF-AE3E-B008-CFC467E235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510706" y="3279827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1A985C5B-35CA-C213-EB21-D3A3D85975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510706" y="4622692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42121433-249C-C3C5-DC54-0DCCAE0D08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4929823" y="1936036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B8690F9-0578-56C8-8822-F8EE95555E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4929823" y="3278901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FCCC8D0-6A55-52E5-B1D4-7ADFFAC7388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4929823" y="4621766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96B43BF1-EC53-9CAE-52BD-44F0EF638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 rot="5400000">
            <a:off x="5522676" y="233019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Textplatzhalter 13">
            <a:extLst>
              <a:ext uri="{FF2B5EF4-FFF2-40B4-BE49-F238E27FC236}">
                <a16:creationId xmlns:a16="http://schemas.microsoft.com/office/drawing/2014/main" id="{D1E1A6E1-772A-9F55-3F2F-C9D09CA998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 rot="5400000">
            <a:off x="5522676" y="3673056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38355E0F-A5A9-C7D9-ADF8-CD0651B3A1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 rot="5400000">
            <a:off x="5522676" y="501592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C1AFEF3-0B74-D823-868F-8FBB1F7E14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6039000" y="1936399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FD4CE1B8-C6F3-EF15-52E5-69E44ED07E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6039000" y="3279827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AA36499D-A9A1-73BE-90B1-08E03A83BF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6039000" y="4622692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EAE9257-91B7-44F3-6DB2-816167CFF79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151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0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5ABD8027-DAC6-1F4B-9C95-F74FE8B7A6F4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B217C8-114A-4C83-4F49-EC1CD01F1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5000" y="1640889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57FABCF-FED3-CDA9-276E-BF0E052D2E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05000" y="2566283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AC524A7-C802-831F-065B-F32EF7A9F1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05000" y="3491677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2D1DE0D-AECB-CC93-317A-69D2A6BB97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879893" y="1987799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B439A33-42D1-4577-6BF3-FE74F5A8B6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879893" y="2913207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9D90C391-BBEE-4A44-3F4E-1ABE1FBB8E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 rot="5400000">
            <a:off x="879893" y="3838615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0EC21B1-7FA6-D6B9-CB8B-EA65590F8F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1360217" y="1641300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5952D307-DDBF-AE3E-B008-CFC467E235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360217" y="2566787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1A985C5B-35CA-C213-EB21-D3A3D85975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360217" y="3492322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42121433-249C-C3C5-DC54-0DCCAE0D08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027797" y="1640889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B8690F9-0578-56C8-8822-F8EE95555E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5027797" y="2566297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FCCC8D0-6A55-52E5-B1D4-7ADFFAC7388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027797" y="3491705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96B43BF1-EC53-9CAE-52BD-44F0EF638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 rot="5400000">
            <a:off x="5502690" y="1987799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Textplatzhalter 13">
            <a:extLst>
              <a:ext uri="{FF2B5EF4-FFF2-40B4-BE49-F238E27FC236}">
                <a16:creationId xmlns:a16="http://schemas.microsoft.com/office/drawing/2014/main" id="{D1E1A6E1-772A-9F55-3F2F-C9D09CA998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 rot="5400000">
            <a:off x="5502690" y="2913207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38355E0F-A5A9-C7D9-ADF8-CD0651B3A1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 rot="5400000">
            <a:off x="5502690" y="3838615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C1AFEF3-0B74-D823-868F-8FBB1F7E14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5983014" y="1641300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FD4CE1B8-C6F3-EF15-52E5-69E44ED07E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5983014" y="2566823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AA36499D-A9A1-73BE-90B1-08E03A83BF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5983014" y="3492345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81DE1502-CE73-8298-D8C5-3A5D8568BCB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405000" y="4417071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582811F0-06F9-4DE4-B020-1D77B9C5EDA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gray">
          <a:xfrm rot="5400000">
            <a:off x="879893" y="4764023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6F3CB668-33C7-3559-F11F-7DC734C286D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1360217" y="4417857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4EC4C988-216D-D36C-800D-E7CA930BE08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5027797" y="4417113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0" name="Textplatzhalter 13">
            <a:extLst>
              <a:ext uri="{FF2B5EF4-FFF2-40B4-BE49-F238E27FC236}">
                <a16:creationId xmlns:a16="http://schemas.microsoft.com/office/drawing/2014/main" id="{1CCAF996-A951-A0F9-3400-723716D5FE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 rot="5400000">
            <a:off x="5502690" y="4764023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82468B80-FE69-5872-C6AE-00B8B99DE6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 bwMode="gray">
          <a:xfrm>
            <a:off x="5983014" y="4417869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2" name="Textplatzhalter 3">
            <a:extLst>
              <a:ext uri="{FF2B5EF4-FFF2-40B4-BE49-F238E27FC236}">
                <a16:creationId xmlns:a16="http://schemas.microsoft.com/office/drawing/2014/main" id="{48DB145D-15D9-9D0B-62E6-36FB7E6F55D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405000" y="5342520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3" name="Textplatzhalter 13">
            <a:extLst>
              <a:ext uri="{FF2B5EF4-FFF2-40B4-BE49-F238E27FC236}">
                <a16:creationId xmlns:a16="http://schemas.microsoft.com/office/drawing/2014/main" id="{A786165B-AF5B-B959-7697-02D4FD033B0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 rot="5400000">
            <a:off x="879893" y="5689430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4" name="Textplatzhalter 17">
            <a:extLst>
              <a:ext uri="{FF2B5EF4-FFF2-40B4-BE49-F238E27FC236}">
                <a16:creationId xmlns:a16="http://schemas.microsoft.com/office/drawing/2014/main" id="{202B2D3B-328C-8B2F-4D87-4699A60953E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 bwMode="gray">
          <a:xfrm>
            <a:off x="1360217" y="5342931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431642EA-BF56-4380-2A32-D46C38C57B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5027797" y="5342520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6" name="Textplatzhalter 13">
            <a:extLst>
              <a:ext uri="{FF2B5EF4-FFF2-40B4-BE49-F238E27FC236}">
                <a16:creationId xmlns:a16="http://schemas.microsoft.com/office/drawing/2014/main" id="{136C8FD7-F04C-06A9-E468-391BF1D863A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 bwMode="gray">
          <a:xfrm rot="5400000">
            <a:off x="5502690" y="5689430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7" name="Textplatzhalter 17">
            <a:extLst>
              <a:ext uri="{FF2B5EF4-FFF2-40B4-BE49-F238E27FC236}">
                <a16:creationId xmlns:a16="http://schemas.microsoft.com/office/drawing/2014/main" id="{C358E050-5D2E-31D5-3DE5-9BA06FF64F6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 bwMode="gray">
          <a:xfrm>
            <a:off x="5983014" y="5343393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9" name="Titel 38">
            <a:extLst>
              <a:ext uri="{FF2B5EF4-FFF2-40B4-BE49-F238E27FC236}">
                <a16:creationId xmlns:a16="http://schemas.microsoft.com/office/drawing/2014/main" id="{2B75ED14-3D32-1D11-3400-215939A2D64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209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B0FA6BE-49FD-9745-B616-F3D5CFC54D8A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5BCE72-B090-79EB-F54A-E0640A6EE1A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9834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e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DBBC63CE-15A5-3D42-A153-2DDDCE29B5D0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8334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2AF7C94-4AFE-D848-3FA1-AA561A7DAE9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52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A736B4E3-1652-3C44-A65A-B6D5D00B9F40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405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4689000" y="1728000"/>
            <a:ext cx="405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3E8EB6F8-30B4-85CB-C663-CA901BCA82D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082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Zita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B154A2D4-F610-2842-B33F-AD924CD6BE4D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405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4707000" y="1343026"/>
            <a:ext cx="4437000" cy="496552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20000" tIns="360000" rIns="720000" bIns="36000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4999" y="6020548"/>
            <a:ext cx="4050001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F829BCC-D2CF-50BE-913C-BDC7375BA34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9985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405000" y="432000"/>
            <a:ext cx="8334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405000" y="1728000"/>
            <a:ext cx="8334000" cy="41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2"/>
          </p:nvPr>
        </p:nvSpPr>
        <p:spPr bwMode="gray">
          <a:xfrm>
            <a:off x="7144050" y="6493063"/>
            <a:ext cx="1324365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4C7077FA-9D48-C64D-B85E-616640566161}" type="datetime4">
              <a:rPr lang="de-DE" smtClean="0"/>
              <a:t>6. März 2024</a:t>
            </a:fld>
            <a:endParaRPr lang="de-DE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405000" y="6493063"/>
            <a:ext cx="5670000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Das Zusammenspiel von KI und Datenbanken in der IoT-Umgebung| Schwagerl x Baierl</a:t>
            </a:r>
            <a:endParaRPr lang="de-DE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8506092" y="6493063"/>
            <a:ext cx="232908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9B1628-400D-AFA9-F3A7-313D813D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" r="-343"/>
          <a:stretch/>
        </p:blipFill>
        <p:spPr bwMode="gray">
          <a:xfrm>
            <a:off x="6849872" y="431999"/>
            <a:ext cx="1912720" cy="30694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578F8E-ADE3-83CD-BBD4-F2AF811B81C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1200504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5722733-4586-8907-05DD-71491D81A51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6426000"/>
            <a:ext cx="8334001" cy="0"/>
          </a:xfrm>
          <a:prstGeom prst="line">
            <a:avLst/>
          </a:prstGeom>
          <a:ln w="12700" cap="rnd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92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91" r:id="rId2"/>
    <p:sldLayoutId id="2147483992" r:id="rId3"/>
    <p:sldLayoutId id="2147483986" r:id="rId4"/>
    <p:sldLayoutId id="2147484001" r:id="rId5"/>
    <p:sldLayoutId id="2147483974" r:id="rId6"/>
    <p:sldLayoutId id="2147483976" r:id="rId7"/>
    <p:sldLayoutId id="2147483977" r:id="rId8"/>
    <p:sldLayoutId id="2147483995" r:id="rId9"/>
    <p:sldLayoutId id="2147483978" r:id="rId10"/>
    <p:sldLayoutId id="2147483984" r:id="rId11"/>
    <p:sldLayoutId id="2147483985" r:id="rId12"/>
    <p:sldLayoutId id="2147483979" r:id="rId13"/>
    <p:sldLayoutId id="2147483997" r:id="rId14"/>
    <p:sldLayoutId id="2147483981" r:id="rId15"/>
    <p:sldLayoutId id="2147483982" r:id="rId16"/>
    <p:sldLayoutId id="2147484000" r:id="rId17"/>
    <p:sldLayoutId id="2147484002" r:id="rId18"/>
    <p:sldLayoutId id="2147483983" r:id="rId19"/>
    <p:sldLayoutId id="2147483993" r:id="rId20"/>
    <p:sldLayoutId id="2147483996" r:id="rId21"/>
    <p:sldLayoutId id="2147483987" r:id="rId22"/>
    <p:sldLayoutId id="2147483988" r:id="rId23"/>
    <p:sldLayoutId id="2147483999" r:id="rId24"/>
    <p:sldLayoutId id="2147484003" r:id="rId25"/>
    <p:sldLayoutId id="2147483990" r:id="rId26"/>
    <p:sldLayoutId id="2147483998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685868" rtl="0" eaLnBrk="1" latinLnBrk="0" hangingPunct="1">
        <a:lnSpc>
          <a:spcPct val="90000"/>
        </a:lnSpc>
        <a:spcBef>
          <a:spcPct val="0"/>
        </a:spcBef>
        <a:buNone/>
        <a:defRPr sz="2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2520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54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81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108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135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–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138" indent="-171467" algn="l" defTabSz="6858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073" indent="-171467" algn="l" defTabSz="6858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07" indent="-171467" algn="l" defTabSz="6858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942" indent="-171467" algn="l" defTabSz="6858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35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68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03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37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672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06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540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475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88" userDrawn="1">
          <p15:clr>
            <a:srgbClr val="FBAE40"/>
          </p15:clr>
        </p15:guide>
        <p15:guide id="2" orient="horz" pos="3700" userDrawn="1">
          <p15:clr>
            <a:srgbClr val="FBAE40"/>
          </p15:clr>
        </p15:guide>
        <p15:guide id="3" orient="horz" pos="501" userDrawn="1">
          <p15:clr>
            <a:srgbClr val="FBAE40"/>
          </p15:clr>
        </p15:guide>
        <p15:guide id="4" pos="5507" userDrawn="1">
          <p15:clr>
            <a:srgbClr val="FBAE40"/>
          </p15:clr>
        </p15:guide>
        <p15:guide id="5" pos="254" userDrawn="1">
          <p15:clr>
            <a:srgbClr val="FBAE40"/>
          </p15:clr>
        </p15:guide>
        <p15:guide id="6" orient="horz" pos="272" userDrawn="1">
          <p15:clr>
            <a:srgbClr val="FBAE40"/>
          </p15:clr>
        </p15:guide>
        <p15:guide id="7" orient="horz" pos="4047" userDrawn="1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0.png"/><Relationship Id="rId5" Type="http://schemas.openxmlformats.org/officeDocument/2006/relationships/customXml" Target="../ink/ink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CCB0AD-10BE-79ED-D933-A5862F55416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Herzlich Willkommen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3ED0E9C-FC42-2CDD-3E98-9499B78B7D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Das Zusammenspiel von KI und Datenbanken in der IoT-Umgebung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35F8068-79CE-92F4-2117-548F2D9C06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1D1C3D-36F3-01B4-7996-BB9DA0619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© 2022 OTH Amberg-Weiden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24E390F-D28D-C40B-581F-9260703F6B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err="1">
                <a:solidFill>
                  <a:schemeClr val="tx1"/>
                </a:solidFill>
              </a:rPr>
              <a:t>Schwagerl</a:t>
            </a:r>
            <a:r>
              <a:rPr lang="de-DE" dirty="0">
                <a:solidFill>
                  <a:schemeClr val="tx1"/>
                </a:solidFill>
              </a:rPr>
              <a:t> x Baierl | Amberg </a:t>
            </a:r>
          </a:p>
        </p:txBody>
      </p:sp>
      <p:pic>
        <p:nvPicPr>
          <p:cNvPr id="11" name="Bildplatzhalter 10" descr="Ein Bild, das Spielzeug, Cartoon, Roboter enthält.&#10;&#10;Automatisch generierte Beschreibung">
            <a:extLst>
              <a:ext uri="{FF2B5EF4-FFF2-40B4-BE49-F238E27FC236}">
                <a16:creationId xmlns:a16="http://schemas.microsoft.com/office/drawing/2014/main" id="{A3656B03-8730-426D-79C7-32798471B1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579" b="105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88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sz="2000" dirty="0"/>
              <a:t>Datenkomprimierung, Indexierung, Partitionierung, Caching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60C24A79-D2D5-FF47-9AC6-FA2DFA4FABCA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0B8257D-8ADF-E124-F37C-DE3FC789CE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405000" y="6102064"/>
            <a:ext cx="8334000" cy="288000"/>
          </a:xfrm>
        </p:spPr>
        <p:txBody>
          <a:bodyPr/>
          <a:lstStyle/>
          <a:p>
            <a:r>
              <a:rPr lang="de-DE" dirty="0"/>
              <a:t>Quellen: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Datenbankoptimierung im IoT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2ACDA68-1867-9A5D-BC98-3781D8D9D67D}"/>
              </a:ext>
            </a:extLst>
          </p:cNvPr>
          <p:cNvSpPr txBox="1"/>
          <p:nvPr/>
        </p:nvSpPr>
        <p:spPr bwMode="gray">
          <a:xfrm>
            <a:off x="785446" y="627583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800" dirty="0"/>
              <a:t>https://</a:t>
            </a:r>
            <a:r>
              <a:rPr lang="de-DE" sz="800" dirty="0" err="1"/>
              <a:t>static.javatpoint.com</a:t>
            </a:r>
            <a:r>
              <a:rPr lang="de-DE" sz="800" dirty="0"/>
              <a:t>/</a:t>
            </a:r>
            <a:r>
              <a:rPr lang="de-DE" sz="800" dirty="0" err="1"/>
              <a:t>tutorial</a:t>
            </a:r>
            <a:r>
              <a:rPr lang="de-DE" sz="800" dirty="0"/>
              <a:t>/</a:t>
            </a:r>
            <a:r>
              <a:rPr lang="de-DE" sz="800" dirty="0" err="1"/>
              <a:t>reinforcement-learning</a:t>
            </a:r>
            <a:r>
              <a:rPr lang="de-DE" sz="800" dirty="0"/>
              <a:t>/</a:t>
            </a:r>
            <a:r>
              <a:rPr lang="de-DE" sz="800" dirty="0" err="1"/>
              <a:t>images</a:t>
            </a:r>
            <a:r>
              <a:rPr lang="de-DE" sz="800" dirty="0"/>
              <a:t>/</a:t>
            </a:r>
            <a:r>
              <a:rPr lang="de-DE" sz="800" dirty="0" err="1"/>
              <a:t>what-is-reinforcement-learning.png</a:t>
            </a:r>
            <a:endParaRPr lang="de-DE" sz="8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47D6599-88EF-5504-8129-94D903A06CB6}"/>
              </a:ext>
            </a:extLst>
          </p:cNvPr>
          <p:cNvSpPr txBox="1"/>
          <p:nvPr/>
        </p:nvSpPr>
        <p:spPr bwMode="gray">
          <a:xfrm>
            <a:off x="6863862" y="1158303"/>
            <a:ext cx="2227384" cy="12931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  <p:pic>
        <p:nvPicPr>
          <p:cNvPr id="11" name="Grafik 10" descr="Ein Bild, das Reihe, Diagramm, Text, Schrift enthält.&#10;&#10;Automatisch generierte Beschreibung">
            <a:extLst>
              <a:ext uri="{FF2B5EF4-FFF2-40B4-BE49-F238E27FC236}">
                <a16:creationId xmlns:a16="http://schemas.microsoft.com/office/drawing/2014/main" id="{6279BD05-805F-D4DD-77D4-BFA5B0344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823" y="1621524"/>
            <a:ext cx="2463800" cy="10287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6AD4010-F1F9-7E8E-64DC-F48D8F080335}"/>
              </a:ext>
            </a:extLst>
          </p:cNvPr>
          <p:cNvSpPr txBox="1"/>
          <p:nvPr/>
        </p:nvSpPr>
        <p:spPr bwMode="gray">
          <a:xfrm>
            <a:off x="468923" y="2049936"/>
            <a:ext cx="5930900" cy="8030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F29400"/>
                </a:solidFill>
              </a:rPr>
              <a:t>Datenkomprimierung: </a:t>
            </a:r>
            <a:r>
              <a:rPr lang="de-DE" sz="1600" dirty="0"/>
              <a:t>Speichereinsparungen, schnelleres übertragen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83035E1-B400-2AF8-9FB8-1B06B8B51EF9}"/>
              </a:ext>
            </a:extLst>
          </p:cNvPr>
          <p:cNvSpPr txBox="1"/>
          <p:nvPr/>
        </p:nvSpPr>
        <p:spPr bwMode="gray">
          <a:xfrm>
            <a:off x="468921" y="2939713"/>
            <a:ext cx="6746631" cy="12426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F29400"/>
                </a:solidFill>
              </a:rPr>
              <a:t>Indexierung: </a:t>
            </a:r>
            <a:r>
              <a:rPr lang="de-DE" sz="1600" dirty="0"/>
              <a:t>Indizes auf häufig abgefragte Felder -&gt; schnellere Abfragen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818C5D0-29EE-FAAC-0758-0CE94D2F98E4}"/>
              </a:ext>
            </a:extLst>
          </p:cNvPr>
          <p:cNvSpPr txBox="1"/>
          <p:nvPr/>
        </p:nvSpPr>
        <p:spPr bwMode="gray">
          <a:xfrm>
            <a:off x="468921" y="3744600"/>
            <a:ext cx="8281801" cy="12426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F29400"/>
                </a:solidFill>
              </a:rPr>
              <a:t>Partitionierung: </a:t>
            </a:r>
            <a:r>
              <a:rPr lang="de-DE" sz="1600" dirty="0"/>
              <a:t>Aufteilen in </a:t>
            </a:r>
            <a:r>
              <a:rPr lang="de-DE" sz="1600" dirty="0" err="1"/>
              <a:t>Shards</a:t>
            </a:r>
            <a:r>
              <a:rPr lang="de-DE" sz="1600" dirty="0"/>
              <a:t> und mehrere physische Orte -&gt; parallele Abfragen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320556-FD1E-E6A2-FCDE-3D4D4D511A54}"/>
              </a:ext>
            </a:extLst>
          </p:cNvPr>
          <p:cNvSpPr txBox="1"/>
          <p:nvPr/>
        </p:nvSpPr>
        <p:spPr bwMode="gray">
          <a:xfrm>
            <a:off x="468921" y="4615153"/>
            <a:ext cx="8334000" cy="12426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F29400"/>
                </a:solidFill>
              </a:rPr>
              <a:t>Caching: </a:t>
            </a:r>
            <a:r>
              <a:rPr lang="de-DE" sz="1600" dirty="0"/>
              <a:t>häufig benötigte Daten werden in den Cache gespeichert -&gt; Netzwerklast wird reduziert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BDFAF8E-EFDC-FB94-97AD-41421CD26499}"/>
              </a:ext>
            </a:extLst>
          </p:cNvPr>
          <p:cNvSpPr txBox="1"/>
          <p:nvPr/>
        </p:nvSpPr>
        <p:spPr bwMode="gray">
          <a:xfrm>
            <a:off x="-633047" y="5592009"/>
            <a:ext cx="10410093" cy="10201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KI-Algorithmen helfen auch bei der Datenbankoptimierung</a:t>
            </a:r>
          </a:p>
        </p:txBody>
      </p:sp>
      <p:sp>
        <p:nvSpPr>
          <p:cNvPr id="26" name="Rahmen 25">
            <a:extLst>
              <a:ext uri="{FF2B5EF4-FFF2-40B4-BE49-F238E27FC236}">
                <a16:creationId xmlns:a16="http://schemas.microsoft.com/office/drawing/2014/main" id="{B8E09516-C43E-414E-4392-4FF6927DE840}"/>
              </a:ext>
            </a:extLst>
          </p:cNvPr>
          <p:cNvSpPr/>
          <p:nvPr/>
        </p:nvSpPr>
        <p:spPr bwMode="gray">
          <a:xfrm>
            <a:off x="169985" y="5375031"/>
            <a:ext cx="8833338" cy="797169"/>
          </a:xfrm>
          <a:prstGeom prst="fram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>
              <a:solidFill>
                <a:schemeClr val="tx1"/>
              </a:solidFill>
            </a:endParaRPr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33B72529-B2CB-EC89-EA75-EB1755130D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2609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E892FDD-DE10-FCF5-741E-6CD4EAED78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+Ausblick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AF47D5-088C-7D5A-24A5-76C8BA43C29D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2AA17FFF-FABD-F94E-BA85-FECCEAF0D084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7F2BE7-938A-27B8-2240-F54E242D8C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B93C0F-5351-1912-9D95-AF52953928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11</a:t>
            </a:fld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BB5881B-6996-6894-9A03-7DCF52DEDD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2217258-806C-8E45-F42B-FF8DD7FFACF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Zusammenfassung</a:t>
            </a:r>
          </a:p>
        </p:txBody>
      </p:sp>
      <p:pic>
        <p:nvPicPr>
          <p:cNvPr id="17" name="Bildplatzhalter 16" descr="Ein Bild, das Himmel, Heißluftballon, Transport, Ballon enthält.&#10;&#10;Automatisch generierte Beschreibung">
            <a:extLst>
              <a:ext uri="{FF2B5EF4-FFF2-40B4-BE49-F238E27FC236}">
                <a16:creationId xmlns:a16="http://schemas.microsoft.com/office/drawing/2014/main" id="{931C0842-9577-B3FE-AAD3-33AD410616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608" b="7608"/>
          <a:stretch>
            <a:fillRect/>
          </a:stretch>
        </p:blipFill>
        <p:spPr/>
      </p:pic>
      <p:pic>
        <p:nvPicPr>
          <p:cNvPr id="23" name="Bildplatzhalter 22" descr="Ein Bild, das Himmel, Gebäude, Architektur, Sonnenaufgang enthält.&#10;&#10;Automatisch generierte Beschreibung">
            <a:extLst>
              <a:ext uri="{FF2B5EF4-FFF2-40B4-BE49-F238E27FC236}">
                <a16:creationId xmlns:a16="http://schemas.microsoft.com/office/drawing/2014/main" id="{C0A21A4D-4265-5931-BC86-206DC91EC19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t="7608" b="7608"/>
          <a:stretch>
            <a:fillRect/>
          </a:stretch>
        </p:blipFill>
        <p:spPr/>
      </p:pic>
      <p:pic>
        <p:nvPicPr>
          <p:cNvPr id="25" name="Bildplatzhalter 24" descr="Ein Bild, das Screenshot, Text, Taschenrechner enthält.&#10;&#10;Automatisch generierte Beschreibung">
            <a:extLst>
              <a:ext uri="{FF2B5EF4-FFF2-40B4-BE49-F238E27FC236}">
                <a16:creationId xmlns:a16="http://schemas.microsoft.com/office/drawing/2014/main" id="{9D3F6320-4390-555E-93E9-E0077E03E570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t="7608" b="7608"/>
          <a:stretch>
            <a:fillRect/>
          </a:stretch>
        </p:blipFill>
        <p:spPr/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7EB7E2C0-AF13-403B-8D57-426BD42B01D4}"/>
              </a:ext>
            </a:extLst>
          </p:cNvPr>
          <p:cNvSpPr txBox="1"/>
          <p:nvPr/>
        </p:nvSpPr>
        <p:spPr bwMode="gray">
          <a:xfrm>
            <a:off x="64477" y="4589585"/>
            <a:ext cx="2819400" cy="15749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Aufzeichnen und versenden durch Sensoren o.Ä. 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(alles was Daten generieren kann)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77A81B9-2745-CC75-D03F-9D0CCC68B983}"/>
              </a:ext>
            </a:extLst>
          </p:cNvPr>
          <p:cNvSpPr txBox="1"/>
          <p:nvPr/>
        </p:nvSpPr>
        <p:spPr bwMode="gray">
          <a:xfrm>
            <a:off x="2952000" y="4589585"/>
            <a:ext cx="3240000" cy="17189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Optimiertes Speichern und bereitstellen der aufbereiteten Daten durch Datenbanken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DF7CDA2-97A7-2456-03DA-A9C56C5139CC}"/>
              </a:ext>
            </a:extLst>
          </p:cNvPr>
          <p:cNvSpPr txBox="1"/>
          <p:nvPr/>
        </p:nvSpPr>
        <p:spPr bwMode="gray">
          <a:xfrm>
            <a:off x="6192000" y="4589585"/>
            <a:ext cx="2881662" cy="16470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Zur Verfügung stehende Daten für intelligente Anwendungen nutzen um unsere menschlichen Ziele zu verfolgen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1" name="Freihand 30">
                <a:extLst>
                  <a:ext uri="{FF2B5EF4-FFF2-40B4-BE49-F238E27FC236}">
                    <a16:creationId xmlns:a16="http://schemas.microsoft.com/office/drawing/2014/main" id="{30154873-531C-A6B8-754B-7862404DEB6D}"/>
                  </a:ext>
                </a:extLst>
              </p14:cNvPr>
              <p14:cNvContentPartPr/>
              <p14:nvPr/>
            </p14:nvContentPartPr>
            <p14:xfrm>
              <a:off x="7710849" y="2887283"/>
              <a:ext cx="9000" cy="126360"/>
            </p14:xfrm>
          </p:contentPart>
        </mc:Choice>
        <mc:Fallback xmlns="">
          <p:pic>
            <p:nvPicPr>
              <p:cNvPr id="31" name="Freihand 30">
                <a:extLst>
                  <a:ext uri="{FF2B5EF4-FFF2-40B4-BE49-F238E27FC236}">
                    <a16:creationId xmlns:a16="http://schemas.microsoft.com/office/drawing/2014/main" id="{30154873-531C-A6B8-754B-7862404DEB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01849" y="2878643"/>
                <a:ext cx="2664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17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37741FB-6B7D-999A-0B3F-E34C7BCD30D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Vielen Dank!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CA1C09-F32D-41E2-9F07-C1CFAEAA87D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297E286-455E-2968-DE7D-A06452E09C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sz="1200" b="1" dirty="0">
                <a:solidFill>
                  <a:schemeClr val="tx1"/>
                </a:solidFill>
              </a:rPr>
              <a:t>Ostbayerische Technische Hochschule (OTH) Amberg-Weiden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Kaiser-Wilhelm-Ring 23 | 92224 Amberg</a:t>
            </a:r>
            <a:br>
              <a:rPr lang="de-DE" sz="1200" dirty="0">
                <a:solidFill>
                  <a:schemeClr val="tx1"/>
                </a:solidFill>
              </a:rPr>
            </a:br>
            <a:endParaRPr lang="de-DE" sz="1200" dirty="0">
              <a:solidFill>
                <a:schemeClr val="tx1"/>
              </a:solidFill>
            </a:endParaRPr>
          </a:p>
          <a:p>
            <a:r>
              <a:rPr lang="de-DE" sz="1200" dirty="0">
                <a:solidFill>
                  <a:schemeClr val="tx1"/>
                </a:solidFill>
              </a:rPr>
              <a:t>Tel.: +49 (9621) 482-0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Fax: +49 (9621) 482-4991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amberg@oth-aw.de</a:t>
            </a:r>
          </a:p>
        </p:txBody>
      </p:sp>
      <p:pic>
        <p:nvPicPr>
          <p:cNvPr id="13" name="Bildplatzhalter 12" descr="Ein Bild, das Himmel, Fahrzeug, Landfahrzeug, Rad enthält.&#10;&#10;Automatisch generierte Beschreibung">
            <a:extLst>
              <a:ext uri="{FF2B5EF4-FFF2-40B4-BE49-F238E27FC236}">
                <a16:creationId xmlns:a16="http://schemas.microsoft.com/office/drawing/2014/main" id="{46CD367C-633A-AD4B-CCE9-93787F9869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579" b="105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386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E037E410-7F33-2858-9E8E-DC90AA6070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Was wir besprechen werden…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C2B048-0CDE-4C22-7D00-62C09684DC24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44E2FC9-14F5-EB46-8E54-51677164220B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31D143-86FD-A55C-AE78-549D3FD366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 dirty="0"/>
              <a:t>Das Zusammenspiel von KI und Datenbanken in der IoT-Umgebung| </a:t>
            </a:r>
            <a:r>
              <a:rPr lang="de-DE" noProof="0" dirty="0" err="1"/>
              <a:t>Schwagerl</a:t>
            </a:r>
            <a:r>
              <a:rPr lang="de-DE" noProof="0" dirty="0"/>
              <a:t> x Baierl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403407-0402-843D-9313-5A79435FBD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2</a:t>
            </a:fld>
            <a:endParaRPr lang="de-DE" noProof="0" dirty="0"/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B678963B-76BE-71A1-A1BA-E96C8303F00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1360217" y="2077572"/>
            <a:ext cx="2755986" cy="720001"/>
          </a:xfrm>
        </p:spPr>
        <p:txBody>
          <a:bodyPr/>
          <a:lstStyle/>
          <a:p>
            <a:r>
              <a:rPr lang="de-DE" dirty="0"/>
              <a:t>Einführung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D1D1066D-5529-6846-94FB-76740000688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360217" y="3003059"/>
            <a:ext cx="2755986" cy="720001"/>
          </a:xfrm>
        </p:spPr>
        <p:txBody>
          <a:bodyPr/>
          <a:lstStyle/>
          <a:p>
            <a:r>
              <a:rPr lang="de-DE" dirty="0"/>
              <a:t>Definition/Erläuterung IoT</a:t>
            </a:r>
          </a:p>
        </p:txBody>
      </p:sp>
      <p:sp>
        <p:nvSpPr>
          <p:cNvPr id="47" name="Textplatzhalter 46">
            <a:extLst>
              <a:ext uri="{FF2B5EF4-FFF2-40B4-BE49-F238E27FC236}">
                <a16:creationId xmlns:a16="http://schemas.microsoft.com/office/drawing/2014/main" id="{BF6969DA-9F52-7D16-6522-55B10884D4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360217" y="3928594"/>
            <a:ext cx="2755986" cy="720001"/>
          </a:xfrm>
        </p:spPr>
        <p:txBody>
          <a:bodyPr/>
          <a:lstStyle/>
          <a:p>
            <a:r>
              <a:rPr lang="de-DE" dirty="0"/>
              <a:t>Aufbau einer IoT-Umgebung und Datenfluss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199C1BE-38C1-98A5-EF74-32AF2D4E9E6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5027797" y="2077161"/>
            <a:ext cx="796529" cy="720820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C1BEB22-0AFE-EDA1-6C00-C3C0D0F2196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5027797" y="3002569"/>
            <a:ext cx="796529" cy="720820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55B16F0E-FE2A-AE43-C92B-45C4BB60764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>
          <a:xfrm>
            <a:off x="5027797" y="3927977"/>
            <a:ext cx="796529" cy="720820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CA038AA6-FAE1-068F-93EF-90F1C67AB65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 rot="5400000">
            <a:off x="5502690" y="2424071"/>
            <a:ext cx="648000" cy="27000"/>
          </a:xfrm>
          <a:solidFill>
            <a:schemeClr val="bg2"/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9" name="Textplatzhalter 48">
            <a:extLst>
              <a:ext uri="{FF2B5EF4-FFF2-40B4-BE49-F238E27FC236}">
                <a16:creationId xmlns:a16="http://schemas.microsoft.com/office/drawing/2014/main" id="{F01534F0-7622-CA23-92DE-D419EE2700B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 rot="5400000">
            <a:off x="5502690" y="3349479"/>
            <a:ext cx="648000" cy="27000"/>
          </a:xfrm>
          <a:solidFill>
            <a:schemeClr val="bg2"/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CB298203-BE56-C04B-589C-06A2843D7FD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 bwMode="gray">
          <a:xfrm rot="5400000">
            <a:off x="5502690" y="4274887"/>
            <a:ext cx="648000" cy="27000"/>
          </a:xfrm>
          <a:solidFill>
            <a:schemeClr val="bg2"/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1" name="Textplatzhalter 50">
            <a:extLst>
              <a:ext uri="{FF2B5EF4-FFF2-40B4-BE49-F238E27FC236}">
                <a16:creationId xmlns:a16="http://schemas.microsoft.com/office/drawing/2014/main" id="{6E31FD1D-6623-0F96-E0C5-F806611B032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5983014" y="2077572"/>
            <a:ext cx="2755986" cy="720001"/>
          </a:xfrm>
        </p:spPr>
        <p:txBody>
          <a:bodyPr/>
          <a:lstStyle/>
          <a:p>
            <a:r>
              <a:rPr lang="de-DE" b="1" dirty="0"/>
              <a:t>Rolle von Datenbanken</a:t>
            </a:r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FE59537C-E84F-F308-DFA8-68783CD7F7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5983014" y="3003095"/>
            <a:ext cx="2755986" cy="720001"/>
          </a:xfrm>
        </p:spPr>
        <p:txBody>
          <a:bodyPr/>
          <a:lstStyle/>
          <a:p>
            <a:r>
              <a:rPr lang="de-DE" b="1" dirty="0"/>
              <a:t>KI-Anwendungen in der IoT Datenanalyse</a:t>
            </a:r>
          </a:p>
        </p:txBody>
      </p:sp>
      <p:sp>
        <p:nvSpPr>
          <p:cNvPr id="53" name="Textplatzhalter 52">
            <a:extLst>
              <a:ext uri="{FF2B5EF4-FFF2-40B4-BE49-F238E27FC236}">
                <a16:creationId xmlns:a16="http://schemas.microsoft.com/office/drawing/2014/main" id="{D939055C-A344-962B-0766-5E359E72ED1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5983014" y="3928617"/>
            <a:ext cx="2755986" cy="720001"/>
          </a:xfrm>
        </p:spPr>
        <p:txBody>
          <a:bodyPr/>
          <a:lstStyle/>
          <a:p>
            <a:r>
              <a:rPr lang="de-DE" b="1" dirty="0"/>
              <a:t>Datenbankoptimierung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7575F8DD-0ED6-02ED-EE48-2C8192BA81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 bwMode="gray">
          <a:xfrm>
            <a:off x="405000" y="4853343"/>
            <a:ext cx="796529" cy="720820"/>
          </a:xfrm>
        </p:spPr>
        <p:txBody>
          <a:bodyPr/>
          <a:lstStyle/>
          <a:p>
            <a:r>
              <a:rPr lang="de-DE" dirty="0"/>
              <a:t>04</a:t>
            </a:r>
          </a:p>
        </p:txBody>
      </p:sp>
      <p:sp>
        <p:nvSpPr>
          <p:cNvPr id="54" name="Textplatzhalter 53">
            <a:extLst>
              <a:ext uri="{FF2B5EF4-FFF2-40B4-BE49-F238E27FC236}">
                <a16:creationId xmlns:a16="http://schemas.microsoft.com/office/drawing/2014/main" id="{1963D3DF-3FE6-56F8-BC53-F6B32BF0BA0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 bwMode="gray">
          <a:xfrm rot="5400000">
            <a:off x="879893" y="5200295"/>
            <a:ext cx="648000" cy="27000"/>
          </a:xfrm>
          <a:solidFill>
            <a:schemeClr val="accent1"/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5" name="Textplatzhalter 54">
            <a:extLst>
              <a:ext uri="{FF2B5EF4-FFF2-40B4-BE49-F238E27FC236}">
                <a16:creationId xmlns:a16="http://schemas.microsoft.com/office/drawing/2014/main" id="{C79FEA92-B3D9-E99F-6B88-A54422254D1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1360217" y="4854129"/>
            <a:ext cx="2755986" cy="720001"/>
          </a:xfrm>
        </p:spPr>
        <p:txBody>
          <a:bodyPr/>
          <a:lstStyle/>
          <a:p>
            <a:r>
              <a:rPr lang="de-DE" dirty="0"/>
              <a:t>Datenherausforderungen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ECFBF976-E918-CAC4-CC1B-7839C4D865B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 bwMode="gray">
          <a:xfrm>
            <a:off x="5027797" y="4853385"/>
            <a:ext cx="796529" cy="720820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56" name="Textplatzhalter 55">
            <a:extLst>
              <a:ext uri="{FF2B5EF4-FFF2-40B4-BE49-F238E27FC236}">
                <a16:creationId xmlns:a16="http://schemas.microsoft.com/office/drawing/2014/main" id="{3BA29F19-C07C-A78E-9D4B-070CCEAF732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 bwMode="gray">
          <a:xfrm rot="5400000">
            <a:off x="5502690" y="5200295"/>
            <a:ext cx="648000" cy="27000"/>
          </a:xfrm>
          <a:solidFill>
            <a:schemeClr val="bg2"/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7" name="Textplatzhalter 56">
            <a:extLst>
              <a:ext uri="{FF2B5EF4-FFF2-40B4-BE49-F238E27FC236}">
                <a16:creationId xmlns:a16="http://schemas.microsoft.com/office/drawing/2014/main" id="{C6258B2F-05FF-1B92-13E2-C179A169C19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 bwMode="gray">
          <a:xfrm>
            <a:off x="5983014" y="4854141"/>
            <a:ext cx="2755986" cy="720001"/>
          </a:xfrm>
        </p:spPr>
        <p:txBody>
          <a:bodyPr/>
          <a:lstStyle/>
          <a:p>
            <a:r>
              <a:rPr lang="de-DE" b="1" dirty="0"/>
              <a:t>Zusammenfassung</a:t>
            </a:r>
          </a:p>
        </p:txBody>
      </p:sp>
      <p:sp>
        <p:nvSpPr>
          <p:cNvPr id="39" name="Titel 38">
            <a:extLst>
              <a:ext uri="{FF2B5EF4-FFF2-40B4-BE49-F238E27FC236}">
                <a16:creationId xmlns:a16="http://schemas.microsoft.com/office/drawing/2014/main" id="{1858DAB3-8163-5F7D-9C7C-53566CD8513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| Gliederung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3922C3D3-3D48-DB7C-E22F-68E52BBDF9A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3864" y="3974254"/>
            <a:ext cx="796529" cy="720820"/>
          </a:xfrm>
        </p:spPr>
        <p:txBody>
          <a:bodyPr/>
          <a:lstStyle/>
          <a:p>
            <a:r>
              <a:rPr lang="de-DE" dirty="0"/>
              <a:t>03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C46638FB-4421-1AB1-96EF-A8ED46F8B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 rot="5400000">
            <a:off x="882171" y="4236401"/>
            <a:ext cx="648000" cy="27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0040DC2D-135A-B542-BA10-9FC4A17B22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5000" y="3041768"/>
            <a:ext cx="796529" cy="720820"/>
          </a:xfrm>
        </p:spPr>
        <p:txBody>
          <a:bodyPr/>
          <a:lstStyle/>
          <a:p>
            <a:r>
              <a:rPr lang="de-DE" dirty="0"/>
              <a:t>02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285A7DDA-BD1B-3742-94E5-0FCCD7B307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 rot="5400000">
            <a:off x="879893" y="3388692"/>
            <a:ext cx="648000" cy="27000"/>
          </a:xfrm>
        </p:spPr>
        <p:txBody>
          <a:bodyPr/>
          <a:lstStyle/>
          <a:p>
            <a:endParaRPr lang="de-DE"/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467ED204-4AEB-476C-9D69-C5FE24A8D67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3864" y="2040751"/>
            <a:ext cx="796529" cy="720820"/>
          </a:xfrm>
        </p:spPr>
        <p:txBody>
          <a:bodyPr/>
          <a:lstStyle/>
          <a:p>
            <a:r>
              <a:rPr lang="de-DE" dirty="0"/>
              <a:t>01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12178779-B528-55E1-8FC6-F041E7EACB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868757" y="2387661"/>
            <a:ext cx="648000" cy="2700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720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verbinden…verwalten…verarbeiten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2898D5BB-ECF2-694C-AC40-9A3A76F44493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3</a:t>
            </a:fld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0B8257D-8ADF-E124-F37C-DE3FC789CE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Definition | Erläuterung des IoT</a:t>
            </a:r>
          </a:p>
        </p:txBody>
      </p:sp>
      <p:pic>
        <p:nvPicPr>
          <p:cNvPr id="9" name="Grafik 8" descr="Ein Bild, das Text, Diagramm, Screenshot, Schrift enthält.&#10;&#10;Automatisch generierte Beschreibung">
            <a:extLst>
              <a:ext uri="{FF2B5EF4-FFF2-40B4-BE49-F238E27FC236}">
                <a16:creationId xmlns:a16="http://schemas.microsoft.com/office/drawing/2014/main" id="{C63E68E6-07B0-8F16-DA69-DB5026A40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" b="2068"/>
          <a:stretch/>
        </p:blipFill>
        <p:spPr>
          <a:xfrm>
            <a:off x="537507" y="1494692"/>
            <a:ext cx="7930908" cy="434134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2ACDA68-1867-9A5D-BC98-3781D8D9D67D}"/>
              </a:ext>
            </a:extLst>
          </p:cNvPr>
          <p:cNvSpPr txBox="1"/>
          <p:nvPr/>
        </p:nvSpPr>
        <p:spPr bwMode="gray">
          <a:xfrm>
            <a:off x="785446" y="6197182"/>
            <a:ext cx="5076092" cy="2036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800" dirty="0"/>
              <a:t>https://</a:t>
            </a:r>
            <a:r>
              <a:rPr lang="de-DE" sz="800" dirty="0" err="1"/>
              <a:t>www.tibco.com</a:t>
            </a:r>
            <a:r>
              <a:rPr lang="de-DE" sz="800" dirty="0"/>
              <a:t>/</a:t>
            </a:r>
            <a:r>
              <a:rPr lang="de-DE" sz="800" dirty="0" err="1"/>
              <a:t>sites</a:t>
            </a:r>
            <a:r>
              <a:rPr lang="de-DE" sz="800" dirty="0"/>
              <a:t>/</a:t>
            </a:r>
            <a:r>
              <a:rPr lang="de-DE" sz="800" dirty="0" err="1"/>
              <a:t>tibco</a:t>
            </a:r>
            <a:r>
              <a:rPr lang="de-DE" sz="800" dirty="0"/>
              <a:t>/</a:t>
            </a:r>
            <a:r>
              <a:rPr lang="de-DE" sz="800" dirty="0" err="1"/>
              <a:t>files</a:t>
            </a:r>
            <a:r>
              <a:rPr lang="de-DE" sz="800" dirty="0"/>
              <a:t>/</a:t>
            </a:r>
            <a:r>
              <a:rPr lang="de-DE" sz="800" dirty="0" err="1"/>
              <a:t>media_entity</a:t>
            </a:r>
            <a:r>
              <a:rPr lang="de-DE" sz="800" dirty="0"/>
              <a:t>/2020-05/</a:t>
            </a:r>
            <a:r>
              <a:rPr lang="de-DE" sz="800" dirty="0" err="1"/>
              <a:t>IoT.png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41535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Netzwerke, Datenbanken, Server, Clouds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5E979C32-802E-1C46-AF54-B7572143BD06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4</a:t>
            </a:fld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0B8257D-8ADF-E124-F37C-DE3FC789CE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Aufbau | Datenfluss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2ACDA68-1867-9A5D-BC98-3781D8D9D67D}"/>
              </a:ext>
            </a:extLst>
          </p:cNvPr>
          <p:cNvSpPr txBox="1"/>
          <p:nvPr/>
        </p:nvSpPr>
        <p:spPr bwMode="gray">
          <a:xfrm>
            <a:off x="785446" y="6194322"/>
            <a:ext cx="7720646" cy="2275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800" dirty="0"/>
              <a:t>https://</a:t>
            </a:r>
            <a:r>
              <a:rPr lang="de-DE" sz="800" dirty="0" err="1"/>
              <a:t>www.oeffentliche-it.de</a:t>
            </a:r>
            <a:r>
              <a:rPr lang="de-DE" sz="800" dirty="0"/>
              <a:t>/</a:t>
            </a:r>
            <a:r>
              <a:rPr lang="de-DE" sz="800" dirty="0" err="1"/>
              <a:t>documents</a:t>
            </a:r>
            <a:r>
              <a:rPr lang="de-DE" sz="800" dirty="0"/>
              <a:t>/10181/99609/Infografiken_Impuls-IOT_v02.png</a:t>
            </a:r>
          </a:p>
        </p:txBody>
      </p:sp>
      <p:pic>
        <p:nvPicPr>
          <p:cNvPr id="11" name="Grafik 10" descr="Ein Bild, das Screenshot, Diagramm, Kreis enthält.&#10;&#10;Automatisch generierte Beschreibung">
            <a:extLst>
              <a:ext uri="{FF2B5EF4-FFF2-40B4-BE49-F238E27FC236}">
                <a16:creationId xmlns:a16="http://schemas.microsoft.com/office/drawing/2014/main" id="{9D231590-D2EB-C9FD-6DB5-FCC7410A8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14"/>
          <a:stretch/>
        </p:blipFill>
        <p:spPr>
          <a:xfrm>
            <a:off x="261518" y="1332077"/>
            <a:ext cx="8648020" cy="457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3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FA82A8E-A010-ABCF-F03A-D754CFEB4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405000" y="798303"/>
            <a:ext cx="8334000" cy="288000"/>
          </a:xfrm>
        </p:spPr>
        <p:txBody>
          <a:bodyPr/>
          <a:lstStyle/>
          <a:p>
            <a:r>
              <a:rPr lang="de-DE" dirty="0"/>
              <a:t>Volumen, Formate, Echtzeit &amp; Latenz,</a:t>
            </a:r>
            <a:r>
              <a:rPr lang="de-DE" sz="1400" dirty="0"/>
              <a:t> (Geräte)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363D49-1FB4-8AED-9FC7-6473A3AE2223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55A7641-4EA5-B24A-8B03-E2E85BDDA0D6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FCDA05-5E80-EBDF-3ACF-1084191FB42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A77DB-7EB9-ACBB-8E3B-2FF0C7E2CE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5</a:t>
            </a:fld>
            <a:endParaRPr lang="de-DE" noProof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741FD1F-689C-13F9-1BD1-4E0C3BE518E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2286000"/>
            <a:ext cx="2646000" cy="4140000"/>
          </a:xfrm>
        </p:spPr>
        <p:txBody>
          <a:bodyPr/>
          <a:lstStyle/>
          <a:p>
            <a:r>
              <a:rPr lang="de-DE" dirty="0"/>
              <a:t>Vielzahl an ständig sendenden Geräten</a:t>
            </a:r>
          </a:p>
          <a:p>
            <a:r>
              <a:rPr lang="de-DE" dirty="0"/>
              <a:t>Lückenlose Aufzeichnung erwünscht</a:t>
            </a:r>
          </a:p>
          <a:p>
            <a:pPr>
              <a:buFont typeface="Symbol" pitchFamily="2" charset="2"/>
              <a:buChar char="Þ"/>
            </a:pPr>
            <a:r>
              <a:rPr lang="de-DE" dirty="0"/>
              <a:t> Mit dem Ziel der optimalen Auswertung</a:t>
            </a:r>
          </a:p>
          <a:p>
            <a:pPr marL="0" indent="0">
              <a:buNone/>
            </a:pPr>
            <a:r>
              <a:rPr lang="de-DE" sz="1000" dirty="0"/>
              <a:t>Bsp.: Kamera mit 2 Megapixel, 30 Bilder pro Sekunde -&gt; Datenrate von 60 Megabyte pro Sekunde -&gt; 36 </a:t>
            </a:r>
            <a:r>
              <a:rPr lang="de-DE" sz="1000" dirty="0" err="1"/>
              <a:t>Gb</a:t>
            </a:r>
            <a:r>
              <a:rPr lang="de-DE" sz="1000" dirty="0"/>
              <a:t> in 10min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7AC81C5-34FA-6883-13A9-523758EE84FB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3249000" y="2286000"/>
            <a:ext cx="2646000" cy="4140000"/>
          </a:xfrm>
        </p:spPr>
        <p:txBody>
          <a:bodyPr/>
          <a:lstStyle/>
          <a:p>
            <a:r>
              <a:rPr lang="de-DE" dirty="0"/>
              <a:t>Sensordaten, Textdateien, Bilder, Videos</a:t>
            </a:r>
          </a:p>
          <a:p>
            <a:r>
              <a:rPr lang="de-DE" dirty="0"/>
              <a:t>Informationsgehalt muss erst extrahiert werden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C121DE17-9DF5-1987-FA8B-B464F2F773E7}"/>
              </a:ext>
            </a:extLst>
          </p:cNvPr>
          <p:cNvSpPr>
            <a:spLocks noGrp="1"/>
          </p:cNvSpPr>
          <p:nvPr>
            <p:ph sz="quarter" idx="19"/>
          </p:nvPr>
        </p:nvSpPr>
        <p:spPr bwMode="gray">
          <a:xfrm>
            <a:off x="6093000" y="2286000"/>
            <a:ext cx="2646000" cy="4140000"/>
          </a:xfrm>
        </p:spPr>
        <p:txBody>
          <a:bodyPr/>
          <a:lstStyle/>
          <a:p>
            <a:r>
              <a:rPr lang="de-DE" dirty="0"/>
              <a:t>Bestimmte Anwendungen fordern Echtzeit Verarbeitung</a:t>
            </a:r>
          </a:p>
          <a:p>
            <a:r>
              <a:rPr lang="de-DE" dirty="0"/>
              <a:t>Hohe Geschwindigkeit unter Garantie der Datenintegrität</a:t>
            </a:r>
          </a:p>
          <a:p>
            <a:r>
              <a:rPr lang="de-DE" dirty="0"/>
              <a:t>Latenzzeit minimieren (aufnehmen, verarbeiten, zurückgeben)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A00AB5D-ED25-6ABB-7F51-5E894D95E2A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Datenherausforderung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E3AFB9-10AB-F332-FA06-B753D462D4E2}"/>
              </a:ext>
            </a:extLst>
          </p:cNvPr>
          <p:cNvSpPr txBox="1"/>
          <p:nvPr/>
        </p:nvSpPr>
        <p:spPr bwMode="gray">
          <a:xfrm>
            <a:off x="322384" y="1919697"/>
            <a:ext cx="1916723" cy="36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u="sng" dirty="0">
                <a:solidFill>
                  <a:srgbClr val="F29400"/>
                </a:solidFill>
              </a:rPr>
              <a:t>Datenvolumen: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BBFDAC0-FE6A-C6B7-EAC9-317A0E4F28EA}"/>
              </a:ext>
            </a:extLst>
          </p:cNvPr>
          <p:cNvSpPr txBox="1"/>
          <p:nvPr/>
        </p:nvSpPr>
        <p:spPr bwMode="gray">
          <a:xfrm>
            <a:off x="3133616" y="1939101"/>
            <a:ext cx="1916723" cy="36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u="sng" dirty="0">
                <a:solidFill>
                  <a:srgbClr val="F29400"/>
                </a:solidFill>
              </a:rPr>
              <a:t>Vielfalt der Formate: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84B1F9A-E2C8-4C92-CC32-F9C7D7EB2966}"/>
              </a:ext>
            </a:extLst>
          </p:cNvPr>
          <p:cNvSpPr txBox="1"/>
          <p:nvPr/>
        </p:nvSpPr>
        <p:spPr bwMode="gray">
          <a:xfrm>
            <a:off x="6010384" y="1939101"/>
            <a:ext cx="1916723" cy="36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u="sng" dirty="0">
                <a:solidFill>
                  <a:srgbClr val="F29400"/>
                </a:solidFill>
              </a:rPr>
              <a:t>Echtzeit: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3CB3F92-486A-5B73-6510-D6948678FD32}"/>
              </a:ext>
            </a:extLst>
          </p:cNvPr>
          <p:cNvSpPr txBox="1"/>
          <p:nvPr/>
        </p:nvSpPr>
        <p:spPr bwMode="gray">
          <a:xfrm>
            <a:off x="2297723" y="6037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114249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5FE66A6-997C-16BC-625C-6E42945532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Das Meistern der Herausforderungen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EE184B-D752-FB71-4A95-FE205EC57300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260533A4-3FA5-4241-90FD-E4D38BBA93F7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6DEAEB-330B-6235-F1E5-1EAF7E58FF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F01A2E-B308-0DEE-8BC4-EF9A747726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6</a:t>
            </a:fld>
            <a:endParaRPr lang="de-DE" noProof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B450221-DBB3-C40F-8E7C-630B0155DE3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7999"/>
            <a:ext cx="8334000" cy="4936569"/>
          </a:xfrm>
        </p:spPr>
        <p:txBody>
          <a:bodyPr/>
          <a:lstStyle/>
          <a:p>
            <a:r>
              <a:rPr lang="de-DE" b="1" dirty="0"/>
              <a:t>Echtzeitproblem: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>
                <a:solidFill>
                  <a:srgbClr val="F29400"/>
                </a:solidFill>
              </a:rPr>
              <a:t>In-Memory-Datenbanken: </a:t>
            </a:r>
            <a:r>
              <a:rPr lang="de-DE" dirty="0"/>
              <a:t>schnelles lesen &amp; schnelles schreiben durch das Speichern im 	RAM (keine langsamen Festplatten)	</a:t>
            </a:r>
          </a:p>
          <a:p>
            <a:r>
              <a:rPr lang="de-DE" b="1" dirty="0"/>
              <a:t>Latenzzeit: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>
                <a:solidFill>
                  <a:srgbClr val="F29400"/>
                </a:solidFill>
              </a:rPr>
              <a:t>Edge-Datenbanken: </a:t>
            </a:r>
            <a:r>
              <a:rPr lang="de-DE" sz="1400" dirty="0"/>
              <a:t>offline Speicher im Gerät selbst garantiert eine kleine Latenz </a:t>
            </a:r>
            <a:r>
              <a:rPr lang="de-DE" sz="1000" dirty="0"/>
              <a:t>(sicher, dezentral, lokal)</a:t>
            </a:r>
          </a:p>
          <a:p>
            <a:r>
              <a:rPr lang="de-DE" b="1" dirty="0"/>
              <a:t>Datenvolumen | Formatvielfalt:</a:t>
            </a:r>
          </a:p>
          <a:p>
            <a:pPr marL="0" indent="0">
              <a:buNone/>
            </a:pPr>
            <a:r>
              <a:rPr lang="de-DE" b="1" dirty="0"/>
              <a:t>	</a:t>
            </a:r>
            <a:r>
              <a:rPr lang="de-DE" dirty="0">
                <a:solidFill>
                  <a:srgbClr val="F29400"/>
                </a:solidFill>
              </a:rPr>
              <a:t>NoSQL-Datenbanken:</a:t>
            </a:r>
            <a:r>
              <a:rPr lang="de-DE" dirty="0"/>
              <a:t> flexibles Datenmodell ermöglicht eine Unempfindlichkeit gegenüber 	dem Speichern von unstrukturierten Daten</a:t>
            </a:r>
          </a:p>
          <a:p>
            <a:r>
              <a:rPr lang="de-DE" b="1" dirty="0"/>
              <a:t>kontinuierliche Datenströme: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sz="1400" dirty="0">
                <a:solidFill>
                  <a:srgbClr val="F29400"/>
                </a:solidFill>
              </a:rPr>
              <a:t>Zeitreihendatenbank: </a:t>
            </a:r>
            <a:r>
              <a:rPr lang="de-DE" sz="1400" dirty="0"/>
              <a:t>eingehende Daten mit Zeitstempel versehen für den Erhalt der	Reihenfolge. Daten 	gruppieren auf Zeitspannen -&gt; Aggregatsfunktionen (</a:t>
            </a:r>
            <a:r>
              <a:rPr lang="de-DE" b="0" i="0" u="none" strike="noStrike" dirty="0">
                <a:effectLst/>
                <a:latin typeface="Google Sans"/>
              </a:rPr>
              <a:t>⌀</a:t>
            </a:r>
            <a:r>
              <a:rPr lang="de-DE" sz="1100" b="0" i="0" u="none" strike="noStrike" dirty="0">
                <a:effectLst/>
                <a:latin typeface="Google Sans"/>
              </a:rPr>
              <a:t>, min(), </a:t>
            </a:r>
            <a:r>
              <a:rPr lang="de-DE" sz="1100" b="0" i="0" u="none" strike="noStrike" dirty="0" err="1">
                <a:effectLst/>
                <a:latin typeface="Google Sans"/>
              </a:rPr>
              <a:t>max</a:t>
            </a:r>
            <a:r>
              <a:rPr lang="de-DE" sz="1100" b="0" i="0" u="none" strike="noStrike" dirty="0">
                <a:effectLst/>
                <a:latin typeface="Google Sans"/>
              </a:rPr>
              <a:t>()</a:t>
            </a:r>
            <a:r>
              <a:rPr lang="de-DE" sz="1400" b="0" i="0" u="none" strike="noStrike" dirty="0">
                <a:effectLst/>
                <a:latin typeface="Google Sans"/>
              </a:rPr>
              <a:t>)</a:t>
            </a:r>
            <a:r>
              <a:rPr lang="de-DE" b="0" i="0" u="none" strike="noStrike" dirty="0">
                <a:effectLst/>
                <a:latin typeface="Google Sans"/>
              </a:rPr>
              <a:t> </a:t>
            </a:r>
            <a:r>
              <a:rPr lang="de-DE" sz="1400" b="0" i="0" u="none" strike="noStrike" dirty="0">
                <a:effectLst/>
                <a:latin typeface="Google Sans"/>
              </a:rPr>
              <a:t>-&gt; </a:t>
            </a:r>
            <a:r>
              <a:rPr lang="de-DE" sz="1400" dirty="0">
                <a:latin typeface="Google Sans"/>
              </a:rPr>
              <a:t>Verwendung für Trends, Muster …	</a:t>
            </a:r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A729C95-6111-661A-61BB-93ACA884762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Rolle von Datenbanken</a:t>
            </a:r>
          </a:p>
        </p:txBody>
      </p:sp>
    </p:spTree>
    <p:extLst>
      <p:ext uri="{BB962C8B-B14F-4D97-AF65-F5344CB8AC3E}">
        <p14:creationId xmlns:p14="http://schemas.microsoft.com/office/powerpoint/2010/main" val="340709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5FE66A6-997C-16BC-625C-6E42945532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The Magic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EE184B-D752-FB71-4A95-FE205EC57300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260533A4-3FA5-4241-90FD-E4D38BBA93F7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6DEAEB-330B-6235-F1E5-1EAF7E58FF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F01A2E-B308-0DEE-8BC4-EF9A747726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7</a:t>
            </a:fld>
            <a:endParaRPr lang="de-DE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A729C95-6111-661A-61BB-93ACA884762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05000" y="432000"/>
            <a:ext cx="8334000" cy="360000"/>
          </a:xfrm>
        </p:spPr>
        <p:txBody>
          <a:bodyPr/>
          <a:lstStyle/>
          <a:p>
            <a:r>
              <a:rPr lang="de-DE" dirty="0"/>
              <a:t>Das eigentliche Zusammenspiel</a:t>
            </a:r>
            <a:br>
              <a:rPr lang="de-DE" dirty="0"/>
            </a:br>
            <a:endParaRPr lang="de-DE" dirty="0"/>
          </a:p>
        </p:txBody>
      </p:sp>
      <p:pic>
        <p:nvPicPr>
          <p:cNvPr id="8" name="Grafik 7" descr="Ein Bild, das Zeichnung, Clipart, Entwurf, Darstellung enthält.&#10;&#10;Automatisch generierte Beschreibung">
            <a:extLst>
              <a:ext uri="{FF2B5EF4-FFF2-40B4-BE49-F238E27FC236}">
                <a16:creationId xmlns:a16="http://schemas.microsoft.com/office/drawing/2014/main" id="{5D9AE74E-0CED-47AD-173A-F8FB4E6F5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6" y="2101273"/>
            <a:ext cx="2655454" cy="265545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7D7DF8E-4DE4-B809-054F-575D92E0FC48}"/>
              </a:ext>
            </a:extLst>
          </p:cNvPr>
          <p:cNvSpPr txBox="1"/>
          <p:nvPr/>
        </p:nvSpPr>
        <p:spPr bwMode="gray">
          <a:xfrm>
            <a:off x="775856" y="5123030"/>
            <a:ext cx="2904835" cy="10287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Apache Flink 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Machine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Learning Library</a:t>
            </a:r>
          </a:p>
        </p:txBody>
      </p:sp>
      <p:pic>
        <p:nvPicPr>
          <p:cNvPr id="11" name="Grafik 10" descr="Ein Bild, das Text, Grafiken, Schrift, Grafikdesign enthält.&#10;&#10;Automatisch generierte Beschreibung">
            <a:extLst>
              <a:ext uri="{FF2B5EF4-FFF2-40B4-BE49-F238E27FC236}">
                <a16:creationId xmlns:a16="http://schemas.microsoft.com/office/drawing/2014/main" id="{BE730C8D-7904-627D-6CBA-E14EB49D0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650"/>
          <a:stretch/>
        </p:blipFill>
        <p:spPr>
          <a:xfrm>
            <a:off x="5321301" y="1938198"/>
            <a:ext cx="2473035" cy="277869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59AA279-D96E-0B3F-7137-95BABBB3456D}"/>
              </a:ext>
            </a:extLst>
          </p:cNvPr>
          <p:cNvSpPr txBox="1"/>
          <p:nvPr/>
        </p:nvSpPr>
        <p:spPr bwMode="gray">
          <a:xfrm>
            <a:off x="5321301" y="5169477"/>
            <a:ext cx="2904835" cy="10287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Postgres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ML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4F7F838-C9D9-CE17-E463-140F60B4A88D}"/>
              </a:ext>
            </a:extLst>
          </p:cNvPr>
          <p:cNvSpPr txBox="1"/>
          <p:nvPr/>
        </p:nvSpPr>
        <p:spPr bwMode="gray">
          <a:xfrm>
            <a:off x="1485900" y="6037118"/>
            <a:ext cx="6608618" cy="3221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1100" dirty="0"/>
              <a:t>Wer mehr Tools kennenlernen will muss nur auf der </a:t>
            </a:r>
            <a:r>
              <a:rPr lang="de-DE" sz="1100" dirty="0" err="1"/>
              <a:t>oth</a:t>
            </a:r>
            <a:r>
              <a:rPr lang="de-DE" sz="1100" dirty="0"/>
              <a:t>-website von </a:t>
            </a:r>
            <a:r>
              <a:rPr lang="de-DE" sz="1100" b="0" i="0" u="none" strike="noStrike" dirty="0">
                <a:solidFill>
                  <a:srgbClr val="212121"/>
                </a:solidFill>
                <a:effectLst/>
                <a:latin typeface="MetaWeb"/>
              </a:rPr>
              <a:t>Prof. Dr.-Ing. Christoph P. Neumann stöbern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01375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err="1"/>
              <a:t>AUtoencodER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5786A2D7-D6A0-D142-A29C-26235014CC0A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8</a:t>
            </a:fld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0B8257D-8ADF-E124-F37C-DE3FC789CE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KI-Anwendungen im IoT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2ACDA68-1867-9A5D-BC98-3781D8D9D67D}"/>
              </a:ext>
            </a:extLst>
          </p:cNvPr>
          <p:cNvSpPr txBox="1"/>
          <p:nvPr/>
        </p:nvSpPr>
        <p:spPr bwMode="gray">
          <a:xfrm>
            <a:off x="785446" y="619432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800" dirty="0"/>
              <a:t>https://</a:t>
            </a:r>
            <a:r>
              <a:rPr lang="de-DE" sz="800" dirty="0" err="1"/>
              <a:t>www.tibco.com</a:t>
            </a:r>
            <a:r>
              <a:rPr lang="de-DE" sz="800" dirty="0"/>
              <a:t>/</a:t>
            </a:r>
            <a:r>
              <a:rPr lang="de-DE" sz="800" dirty="0" err="1"/>
              <a:t>sites</a:t>
            </a:r>
            <a:r>
              <a:rPr lang="de-DE" sz="800" dirty="0"/>
              <a:t>/</a:t>
            </a:r>
            <a:r>
              <a:rPr lang="de-DE" sz="800" dirty="0" err="1"/>
              <a:t>tibco</a:t>
            </a:r>
            <a:r>
              <a:rPr lang="de-DE" sz="800" dirty="0"/>
              <a:t>/</a:t>
            </a:r>
            <a:r>
              <a:rPr lang="de-DE" sz="800" dirty="0" err="1"/>
              <a:t>files</a:t>
            </a:r>
            <a:r>
              <a:rPr lang="de-DE" sz="800" dirty="0"/>
              <a:t>/</a:t>
            </a:r>
            <a:r>
              <a:rPr lang="de-DE" sz="800" dirty="0" err="1"/>
              <a:t>media_entity</a:t>
            </a:r>
            <a:r>
              <a:rPr lang="de-DE" sz="800" dirty="0"/>
              <a:t>/2020-05/</a:t>
            </a:r>
            <a:r>
              <a:rPr lang="de-DE" sz="800" dirty="0" err="1"/>
              <a:t>IoT.png</a:t>
            </a:r>
            <a:endParaRPr lang="de-DE" sz="800" dirty="0"/>
          </a:p>
        </p:txBody>
      </p:sp>
      <p:pic>
        <p:nvPicPr>
          <p:cNvPr id="11" name="Grafik 10" descr="Ein Bild, das Diagramm, Reihe, Karte, Kreis enthält.&#10;&#10;Automatisch generierte Beschreibung">
            <a:extLst>
              <a:ext uri="{FF2B5EF4-FFF2-40B4-BE49-F238E27FC236}">
                <a16:creationId xmlns:a16="http://schemas.microsoft.com/office/drawing/2014/main" id="{AC83B97E-9AA2-163F-4C6E-094F0D2BE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4" r="9339"/>
          <a:stretch/>
        </p:blipFill>
        <p:spPr>
          <a:xfrm>
            <a:off x="128955" y="1511739"/>
            <a:ext cx="4484076" cy="432429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0063859-9073-2471-C651-C86CA3BEB29A}"/>
              </a:ext>
            </a:extLst>
          </p:cNvPr>
          <p:cNvSpPr txBox="1"/>
          <p:nvPr/>
        </p:nvSpPr>
        <p:spPr bwMode="gray">
          <a:xfrm>
            <a:off x="5111708" y="2289579"/>
            <a:ext cx="3394384" cy="6975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1100" dirty="0"/>
              <a:t>(1)</a:t>
            </a:r>
            <a:r>
              <a:rPr lang="de-DE" dirty="0"/>
              <a:t> Die Anwendung weiß wie die Daten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Normalerweise aussehen sollten.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A582C78-A84B-7428-8151-9D5EE1557007}"/>
              </a:ext>
            </a:extLst>
          </p:cNvPr>
          <p:cNvSpPr txBox="1"/>
          <p:nvPr/>
        </p:nvSpPr>
        <p:spPr bwMode="gray">
          <a:xfrm>
            <a:off x="5111707" y="3346938"/>
            <a:ext cx="3768523" cy="8616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1100" dirty="0"/>
              <a:t>(2)</a:t>
            </a:r>
            <a:r>
              <a:rPr lang="de-DE" dirty="0"/>
              <a:t> Bsp. einer Anomalie: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 Verschmutzter Sensor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DC8FE2B-B47C-6BB5-E5A5-F50EB756D1DA}"/>
              </a:ext>
            </a:extLst>
          </p:cNvPr>
          <p:cNvSpPr txBox="1"/>
          <p:nvPr/>
        </p:nvSpPr>
        <p:spPr bwMode="gray">
          <a:xfrm>
            <a:off x="5082900" y="4487008"/>
            <a:ext cx="3452000" cy="8616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1100" dirty="0"/>
              <a:t>(3)</a:t>
            </a:r>
            <a:r>
              <a:rPr lang="de-DE" dirty="0"/>
              <a:t> Fehlerminimalisierung durch Rekonstruktion</a:t>
            </a:r>
          </a:p>
        </p:txBody>
      </p:sp>
    </p:spTree>
    <p:extLst>
      <p:ext uri="{BB962C8B-B14F-4D97-AF65-F5344CB8AC3E}">
        <p14:creationId xmlns:p14="http://schemas.microsoft.com/office/powerpoint/2010/main" val="424988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Reinforcement Learning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DFFE950D-7BE7-BD46-842C-3C31ACF93226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Das Zusammenspiel von KI und Datenbanken in der IoT-Umgebung| Schwagerl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9</a:t>
            </a:fld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0B8257D-8ADF-E124-F37C-DE3FC789CE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405000" y="6102064"/>
            <a:ext cx="8334000" cy="288000"/>
          </a:xfrm>
        </p:spPr>
        <p:txBody>
          <a:bodyPr/>
          <a:lstStyle/>
          <a:p>
            <a:r>
              <a:rPr lang="de-DE" dirty="0"/>
              <a:t>Quellen: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KI-Anwendungen im IoT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2ACDA68-1867-9A5D-BC98-3781D8D9D67D}"/>
              </a:ext>
            </a:extLst>
          </p:cNvPr>
          <p:cNvSpPr txBox="1"/>
          <p:nvPr/>
        </p:nvSpPr>
        <p:spPr bwMode="gray">
          <a:xfrm>
            <a:off x="785446" y="627583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800" dirty="0"/>
              <a:t>https://</a:t>
            </a:r>
            <a:r>
              <a:rPr lang="de-DE" sz="800" dirty="0" err="1"/>
              <a:t>static.javatpoint.com</a:t>
            </a:r>
            <a:r>
              <a:rPr lang="de-DE" sz="800" dirty="0"/>
              <a:t>/</a:t>
            </a:r>
            <a:r>
              <a:rPr lang="de-DE" sz="800" dirty="0" err="1"/>
              <a:t>tutorial</a:t>
            </a:r>
            <a:r>
              <a:rPr lang="de-DE" sz="800" dirty="0"/>
              <a:t>/</a:t>
            </a:r>
            <a:r>
              <a:rPr lang="de-DE" sz="800" dirty="0" err="1"/>
              <a:t>reinforcement-learning</a:t>
            </a:r>
            <a:r>
              <a:rPr lang="de-DE" sz="800" dirty="0"/>
              <a:t>/</a:t>
            </a:r>
            <a:r>
              <a:rPr lang="de-DE" sz="800" dirty="0" err="1"/>
              <a:t>images</a:t>
            </a:r>
            <a:r>
              <a:rPr lang="de-DE" sz="800" dirty="0"/>
              <a:t>/</a:t>
            </a:r>
            <a:r>
              <a:rPr lang="de-DE" sz="800" dirty="0" err="1"/>
              <a:t>what-is-reinforcement-learning.png</a:t>
            </a:r>
            <a:endParaRPr lang="de-DE" sz="8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0063859-9073-2471-C651-C86CA3BEB29A}"/>
              </a:ext>
            </a:extLst>
          </p:cNvPr>
          <p:cNvSpPr txBox="1"/>
          <p:nvPr/>
        </p:nvSpPr>
        <p:spPr bwMode="gray">
          <a:xfrm>
            <a:off x="3821223" y="1390170"/>
            <a:ext cx="3394384" cy="6975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1200" dirty="0"/>
              <a:t>(1) </a:t>
            </a:r>
            <a:r>
              <a:rPr lang="de-DE" dirty="0"/>
              <a:t>Lernen durch Interaktion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mit der Umwelt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endParaRPr lang="de-DE" dirty="0"/>
          </a:p>
        </p:txBody>
      </p:sp>
      <p:pic>
        <p:nvPicPr>
          <p:cNvPr id="9" name="Grafik 8" descr="Ein Bild, das Text, Roboter, Astronaut, Cartoon enthält.&#10;&#10;Automatisch generierte Beschreibung">
            <a:extLst>
              <a:ext uri="{FF2B5EF4-FFF2-40B4-BE49-F238E27FC236}">
                <a16:creationId xmlns:a16="http://schemas.microsoft.com/office/drawing/2014/main" id="{8E51F5F8-3DED-C92F-8A15-81777BD51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70" y="1830197"/>
            <a:ext cx="3126703" cy="281116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47D6599-88EF-5504-8129-94D903A06CB6}"/>
              </a:ext>
            </a:extLst>
          </p:cNvPr>
          <p:cNvSpPr txBox="1"/>
          <p:nvPr/>
        </p:nvSpPr>
        <p:spPr bwMode="gray">
          <a:xfrm>
            <a:off x="6863862" y="1158303"/>
            <a:ext cx="2227384" cy="12931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CC2F5F6-7C85-3155-94E7-EB7C03B3D5DB}"/>
              </a:ext>
            </a:extLst>
          </p:cNvPr>
          <p:cNvSpPr txBox="1"/>
          <p:nvPr/>
        </p:nvSpPr>
        <p:spPr bwMode="gray">
          <a:xfrm>
            <a:off x="3821223" y="2510042"/>
            <a:ext cx="3394384" cy="6975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1200" dirty="0"/>
              <a:t>(2) </a:t>
            </a:r>
            <a:r>
              <a:rPr lang="de-DE" dirty="0"/>
              <a:t>Ziel ist eine optimale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 Entscheidungsfindung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2028EA-E69D-D8C3-E30B-E2FEABA4B198}"/>
              </a:ext>
            </a:extLst>
          </p:cNvPr>
          <p:cNvSpPr txBox="1"/>
          <p:nvPr/>
        </p:nvSpPr>
        <p:spPr bwMode="gray">
          <a:xfrm>
            <a:off x="3821223" y="3644471"/>
            <a:ext cx="3394384" cy="11302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1200" dirty="0"/>
              <a:t>(3) </a:t>
            </a:r>
            <a:r>
              <a:rPr lang="de-DE" dirty="0"/>
              <a:t>Einbeziehen von Faktoren, welche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Von unseren Geräten und Sensoren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Aufgezeichnet werden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27DB648-DA06-612D-821B-C29100C39CCD}"/>
              </a:ext>
            </a:extLst>
          </p:cNvPr>
          <p:cNvSpPr txBox="1"/>
          <p:nvPr/>
        </p:nvSpPr>
        <p:spPr bwMode="gray">
          <a:xfrm>
            <a:off x="7344508" y="3493477"/>
            <a:ext cx="1236784" cy="12812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1400" u="sng" dirty="0">
                <a:solidFill>
                  <a:srgbClr val="F29400"/>
                </a:solidFill>
              </a:rPr>
              <a:t>Faktoren: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1200" dirty="0"/>
              <a:t>Wetter,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1200" dirty="0"/>
              <a:t>Nutzerverhalten,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1200" dirty="0"/>
              <a:t>Energiepreise,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1200" dirty="0"/>
              <a:t>Verkehrsdaten…</a:t>
            </a:r>
          </a:p>
        </p:txBody>
      </p:sp>
      <p:sp>
        <p:nvSpPr>
          <p:cNvPr id="21" name="Rahmen 20">
            <a:extLst>
              <a:ext uri="{FF2B5EF4-FFF2-40B4-BE49-F238E27FC236}">
                <a16:creationId xmlns:a16="http://schemas.microsoft.com/office/drawing/2014/main" id="{23253273-5D79-2E96-A942-C6EA79AB5D9E}"/>
              </a:ext>
            </a:extLst>
          </p:cNvPr>
          <p:cNvSpPr/>
          <p:nvPr/>
        </p:nvSpPr>
        <p:spPr bwMode="gray">
          <a:xfrm>
            <a:off x="7215607" y="3392082"/>
            <a:ext cx="1290485" cy="1555056"/>
          </a:xfrm>
          <a:custGeom>
            <a:avLst/>
            <a:gdLst>
              <a:gd name="connsiteX0" fmla="*/ 0 w 1176661"/>
              <a:gd name="connsiteY0" fmla="*/ 0 h 1281274"/>
              <a:gd name="connsiteX1" fmla="*/ 1176661 w 1176661"/>
              <a:gd name="connsiteY1" fmla="*/ 0 h 1281274"/>
              <a:gd name="connsiteX2" fmla="*/ 1176661 w 1176661"/>
              <a:gd name="connsiteY2" fmla="*/ 1281274 h 1281274"/>
              <a:gd name="connsiteX3" fmla="*/ 0 w 1176661"/>
              <a:gd name="connsiteY3" fmla="*/ 1281274 h 1281274"/>
              <a:gd name="connsiteX4" fmla="*/ 0 w 1176661"/>
              <a:gd name="connsiteY4" fmla="*/ 0 h 1281274"/>
              <a:gd name="connsiteX5" fmla="*/ 147083 w 1176661"/>
              <a:gd name="connsiteY5" fmla="*/ 147083 h 1281274"/>
              <a:gd name="connsiteX6" fmla="*/ 147083 w 1176661"/>
              <a:gd name="connsiteY6" fmla="*/ 1134191 h 1281274"/>
              <a:gd name="connsiteX7" fmla="*/ 1029578 w 1176661"/>
              <a:gd name="connsiteY7" fmla="*/ 1134191 h 1281274"/>
              <a:gd name="connsiteX8" fmla="*/ 1029578 w 1176661"/>
              <a:gd name="connsiteY8" fmla="*/ 147083 h 1281274"/>
              <a:gd name="connsiteX9" fmla="*/ 147083 w 1176661"/>
              <a:gd name="connsiteY9" fmla="*/ 147083 h 1281274"/>
              <a:gd name="connsiteX0" fmla="*/ 0 w 1176661"/>
              <a:gd name="connsiteY0" fmla="*/ 0 h 1281274"/>
              <a:gd name="connsiteX1" fmla="*/ 1176661 w 1176661"/>
              <a:gd name="connsiteY1" fmla="*/ 0 h 1281274"/>
              <a:gd name="connsiteX2" fmla="*/ 1176661 w 1176661"/>
              <a:gd name="connsiteY2" fmla="*/ 1281274 h 1281274"/>
              <a:gd name="connsiteX3" fmla="*/ 0 w 1176661"/>
              <a:gd name="connsiteY3" fmla="*/ 1281274 h 1281274"/>
              <a:gd name="connsiteX4" fmla="*/ 0 w 1176661"/>
              <a:gd name="connsiteY4" fmla="*/ 0 h 1281274"/>
              <a:gd name="connsiteX5" fmla="*/ 59160 w 1176661"/>
              <a:gd name="connsiteY5" fmla="*/ 59160 h 1281274"/>
              <a:gd name="connsiteX6" fmla="*/ 147083 w 1176661"/>
              <a:gd name="connsiteY6" fmla="*/ 1134191 h 1281274"/>
              <a:gd name="connsiteX7" fmla="*/ 1029578 w 1176661"/>
              <a:gd name="connsiteY7" fmla="*/ 1134191 h 1281274"/>
              <a:gd name="connsiteX8" fmla="*/ 1029578 w 1176661"/>
              <a:gd name="connsiteY8" fmla="*/ 147083 h 1281274"/>
              <a:gd name="connsiteX9" fmla="*/ 59160 w 1176661"/>
              <a:gd name="connsiteY9" fmla="*/ 59160 h 1281274"/>
              <a:gd name="connsiteX0" fmla="*/ 0 w 1176661"/>
              <a:gd name="connsiteY0" fmla="*/ 0 h 1281274"/>
              <a:gd name="connsiteX1" fmla="*/ 1176661 w 1176661"/>
              <a:gd name="connsiteY1" fmla="*/ 0 h 1281274"/>
              <a:gd name="connsiteX2" fmla="*/ 1176661 w 1176661"/>
              <a:gd name="connsiteY2" fmla="*/ 1281274 h 1281274"/>
              <a:gd name="connsiteX3" fmla="*/ 0 w 1176661"/>
              <a:gd name="connsiteY3" fmla="*/ 1281274 h 1281274"/>
              <a:gd name="connsiteX4" fmla="*/ 0 w 1176661"/>
              <a:gd name="connsiteY4" fmla="*/ 0 h 1281274"/>
              <a:gd name="connsiteX5" fmla="*/ 59160 w 1176661"/>
              <a:gd name="connsiteY5" fmla="*/ 59160 h 1281274"/>
              <a:gd name="connsiteX6" fmla="*/ 147083 w 1176661"/>
              <a:gd name="connsiteY6" fmla="*/ 1134191 h 1281274"/>
              <a:gd name="connsiteX7" fmla="*/ 1029578 w 1176661"/>
              <a:gd name="connsiteY7" fmla="*/ 1134191 h 1281274"/>
              <a:gd name="connsiteX8" fmla="*/ 1129224 w 1176661"/>
              <a:gd name="connsiteY8" fmla="*/ 47437 h 1281274"/>
              <a:gd name="connsiteX9" fmla="*/ 59160 w 1176661"/>
              <a:gd name="connsiteY9" fmla="*/ 59160 h 1281274"/>
              <a:gd name="connsiteX0" fmla="*/ 0 w 1176661"/>
              <a:gd name="connsiteY0" fmla="*/ 0 h 1281274"/>
              <a:gd name="connsiteX1" fmla="*/ 1176661 w 1176661"/>
              <a:gd name="connsiteY1" fmla="*/ 0 h 1281274"/>
              <a:gd name="connsiteX2" fmla="*/ 1176661 w 1176661"/>
              <a:gd name="connsiteY2" fmla="*/ 1281274 h 1281274"/>
              <a:gd name="connsiteX3" fmla="*/ 0 w 1176661"/>
              <a:gd name="connsiteY3" fmla="*/ 1281274 h 1281274"/>
              <a:gd name="connsiteX4" fmla="*/ 0 w 1176661"/>
              <a:gd name="connsiteY4" fmla="*/ 0 h 1281274"/>
              <a:gd name="connsiteX5" fmla="*/ 59160 w 1176661"/>
              <a:gd name="connsiteY5" fmla="*/ 59160 h 1281274"/>
              <a:gd name="connsiteX6" fmla="*/ 147083 w 1176661"/>
              <a:gd name="connsiteY6" fmla="*/ 1134191 h 1281274"/>
              <a:gd name="connsiteX7" fmla="*/ 1123363 w 1176661"/>
              <a:gd name="connsiteY7" fmla="*/ 1233838 h 1281274"/>
              <a:gd name="connsiteX8" fmla="*/ 1129224 w 1176661"/>
              <a:gd name="connsiteY8" fmla="*/ 47437 h 1281274"/>
              <a:gd name="connsiteX9" fmla="*/ 59160 w 1176661"/>
              <a:gd name="connsiteY9" fmla="*/ 59160 h 1281274"/>
              <a:gd name="connsiteX0" fmla="*/ 0 w 1176661"/>
              <a:gd name="connsiteY0" fmla="*/ 0 h 1281274"/>
              <a:gd name="connsiteX1" fmla="*/ 1176661 w 1176661"/>
              <a:gd name="connsiteY1" fmla="*/ 0 h 1281274"/>
              <a:gd name="connsiteX2" fmla="*/ 1176661 w 1176661"/>
              <a:gd name="connsiteY2" fmla="*/ 1281274 h 1281274"/>
              <a:gd name="connsiteX3" fmla="*/ 0 w 1176661"/>
              <a:gd name="connsiteY3" fmla="*/ 1281274 h 1281274"/>
              <a:gd name="connsiteX4" fmla="*/ 0 w 1176661"/>
              <a:gd name="connsiteY4" fmla="*/ 0 h 1281274"/>
              <a:gd name="connsiteX5" fmla="*/ 59160 w 1176661"/>
              <a:gd name="connsiteY5" fmla="*/ 59160 h 1281274"/>
              <a:gd name="connsiteX6" fmla="*/ 59160 w 1176661"/>
              <a:gd name="connsiteY6" fmla="*/ 1239699 h 1281274"/>
              <a:gd name="connsiteX7" fmla="*/ 1123363 w 1176661"/>
              <a:gd name="connsiteY7" fmla="*/ 1233838 h 1281274"/>
              <a:gd name="connsiteX8" fmla="*/ 1129224 w 1176661"/>
              <a:gd name="connsiteY8" fmla="*/ 47437 h 1281274"/>
              <a:gd name="connsiteX9" fmla="*/ 59160 w 1176661"/>
              <a:gd name="connsiteY9" fmla="*/ 59160 h 1281274"/>
              <a:gd name="connsiteX0" fmla="*/ 0 w 1194245"/>
              <a:gd name="connsiteY0" fmla="*/ 0 h 1328166"/>
              <a:gd name="connsiteX1" fmla="*/ 1176661 w 1194245"/>
              <a:gd name="connsiteY1" fmla="*/ 0 h 1328166"/>
              <a:gd name="connsiteX2" fmla="*/ 1194245 w 1194245"/>
              <a:gd name="connsiteY2" fmla="*/ 1328166 h 1328166"/>
              <a:gd name="connsiteX3" fmla="*/ 0 w 1194245"/>
              <a:gd name="connsiteY3" fmla="*/ 1281274 h 1328166"/>
              <a:gd name="connsiteX4" fmla="*/ 0 w 1194245"/>
              <a:gd name="connsiteY4" fmla="*/ 0 h 1328166"/>
              <a:gd name="connsiteX5" fmla="*/ 59160 w 1194245"/>
              <a:gd name="connsiteY5" fmla="*/ 59160 h 1328166"/>
              <a:gd name="connsiteX6" fmla="*/ 59160 w 1194245"/>
              <a:gd name="connsiteY6" fmla="*/ 1239699 h 1328166"/>
              <a:gd name="connsiteX7" fmla="*/ 1123363 w 1194245"/>
              <a:gd name="connsiteY7" fmla="*/ 1233838 h 1328166"/>
              <a:gd name="connsiteX8" fmla="*/ 1129224 w 1194245"/>
              <a:gd name="connsiteY8" fmla="*/ 47437 h 1328166"/>
              <a:gd name="connsiteX9" fmla="*/ 59160 w 1194245"/>
              <a:gd name="connsiteY9" fmla="*/ 59160 h 1328166"/>
              <a:gd name="connsiteX0" fmla="*/ 0 w 1194245"/>
              <a:gd name="connsiteY0" fmla="*/ 0 h 1328166"/>
              <a:gd name="connsiteX1" fmla="*/ 1176661 w 1194245"/>
              <a:gd name="connsiteY1" fmla="*/ 0 h 1328166"/>
              <a:gd name="connsiteX2" fmla="*/ 1194245 w 1194245"/>
              <a:gd name="connsiteY2" fmla="*/ 1328166 h 1328166"/>
              <a:gd name="connsiteX3" fmla="*/ 0 w 1194245"/>
              <a:gd name="connsiteY3" fmla="*/ 1281274 h 1328166"/>
              <a:gd name="connsiteX4" fmla="*/ 0 w 1194245"/>
              <a:gd name="connsiteY4" fmla="*/ 0 h 1328166"/>
              <a:gd name="connsiteX5" fmla="*/ 59160 w 1194245"/>
              <a:gd name="connsiteY5" fmla="*/ 59160 h 1328166"/>
              <a:gd name="connsiteX6" fmla="*/ 59160 w 1194245"/>
              <a:gd name="connsiteY6" fmla="*/ 1239699 h 1328166"/>
              <a:gd name="connsiteX7" fmla="*/ 1135086 w 1194245"/>
              <a:gd name="connsiteY7" fmla="*/ 1274869 h 1328166"/>
              <a:gd name="connsiteX8" fmla="*/ 1129224 w 1194245"/>
              <a:gd name="connsiteY8" fmla="*/ 47437 h 1328166"/>
              <a:gd name="connsiteX9" fmla="*/ 59160 w 1194245"/>
              <a:gd name="connsiteY9" fmla="*/ 59160 h 132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94245" h="1328166">
                <a:moveTo>
                  <a:pt x="0" y="0"/>
                </a:moveTo>
                <a:lnTo>
                  <a:pt x="1176661" y="0"/>
                </a:lnTo>
                <a:lnTo>
                  <a:pt x="1194245" y="1328166"/>
                </a:lnTo>
                <a:lnTo>
                  <a:pt x="0" y="1281274"/>
                </a:lnTo>
                <a:lnTo>
                  <a:pt x="0" y="0"/>
                </a:lnTo>
                <a:close/>
                <a:moveTo>
                  <a:pt x="59160" y="59160"/>
                </a:moveTo>
                <a:lnTo>
                  <a:pt x="59160" y="1239699"/>
                </a:lnTo>
                <a:lnTo>
                  <a:pt x="1135086" y="1274869"/>
                </a:lnTo>
                <a:cubicBezTo>
                  <a:pt x="1137040" y="879402"/>
                  <a:pt x="1127270" y="442904"/>
                  <a:pt x="1129224" y="47437"/>
                </a:cubicBezTo>
                <a:lnTo>
                  <a:pt x="59160" y="591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>
              <a:solidFill>
                <a:schemeClr val="tx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8072F81-5A42-3D48-C847-9933C7096CE0}"/>
              </a:ext>
            </a:extLst>
          </p:cNvPr>
          <p:cNvSpPr txBox="1"/>
          <p:nvPr/>
        </p:nvSpPr>
        <p:spPr bwMode="gray">
          <a:xfrm>
            <a:off x="263770" y="4935525"/>
            <a:ext cx="8475230" cy="12002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u="sng" dirty="0">
                <a:solidFill>
                  <a:srgbClr val="F29400"/>
                </a:solidFill>
              </a:rPr>
              <a:t>Möglichkeiten und Ziele der KI-Anwendungen: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1400" dirty="0"/>
              <a:t>Wann aktiviere ich welche Energiequellen? Wann können welche Geräte ausgeschalten werden? 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1400" dirty="0"/>
              <a:t>Optimale Nutzung der Bandbreite durch Übertragungszeitpunkte. Optimale Nutzung von Speicherplatz (Daten komprimieren o. von RAM auf Festplatte übertragen)</a:t>
            </a:r>
          </a:p>
        </p:txBody>
      </p:sp>
      <p:sp>
        <p:nvSpPr>
          <p:cNvPr id="23" name="Rahmen 22">
            <a:extLst>
              <a:ext uri="{FF2B5EF4-FFF2-40B4-BE49-F238E27FC236}">
                <a16:creationId xmlns:a16="http://schemas.microsoft.com/office/drawing/2014/main" id="{459AC19E-FA82-8E5D-6A13-B265AC66C1B5}"/>
              </a:ext>
            </a:extLst>
          </p:cNvPr>
          <p:cNvSpPr/>
          <p:nvPr/>
        </p:nvSpPr>
        <p:spPr bwMode="gray">
          <a:xfrm>
            <a:off x="105508" y="4824046"/>
            <a:ext cx="8415661" cy="1451792"/>
          </a:xfrm>
          <a:custGeom>
            <a:avLst/>
            <a:gdLst>
              <a:gd name="connsiteX0" fmla="*/ 0 w 8362907"/>
              <a:gd name="connsiteY0" fmla="*/ 0 h 1451792"/>
              <a:gd name="connsiteX1" fmla="*/ 8362907 w 8362907"/>
              <a:gd name="connsiteY1" fmla="*/ 0 h 1451792"/>
              <a:gd name="connsiteX2" fmla="*/ 8362907 w 8362907"/>
              <a:gd name="connsiteY2" fmla="*/ 1451792 h 1451792"/>
              <a:gd name="connsiteX3" fmla="*/ 0 w 8362907"/>
              <a:gd name="connsiteY3" fmla="*/ 1451792 h 1451792"/>
              <a:gd name="connsiteX4" fmla="*/ 0 w 8362907"/>
              <a:gd name="connsiteY4" fmla="*/ 0 h 1451792"/>
              <a:gd name="connsiteX5" fmla="*/ 181474 w 8362907"/>
              <a:gd name="connsiteY5" fmla="*/ 181474 h 1451792"/>
              <a:gd name="connsiteX6" fmla="*/ 181474 w 8362907"/>
              <a:gd name="connsiteY6" fmla="*/ 1270318 h 1451792"/>
              <a:gd name="connsiteX7" fmla="*/ 8181433 w 8362907"/>
              <a:gd name="connsiteY7" fmla="*/ 1270318 h 1451792"/>
              <a:gd name="connsiteX8" fmla="*/ 8181433 w 8362907"/>
              <a:gd name="connsiteY8" fmla="*/ 181474 h 1451792"/>
              <a:gd name="connsiteX9" fmla="*/ 181474 w 8362907"/>
              <a:gd name="connsiteY9" fmla="*/ 181474 h 1451792"/>
              <a:gd name="connsiteX0" fmla="*/ 0 w 8415661"/>
              <a:gd name="connsiteY0" fmla="*/ 0 h 1451792"/>
              <a:gd name="connsiteX1" fmla="*/ 8415661 w 8415661"/>
              <a:gd name="connsiteY1" fmla="*/ 175846 h 1451792"/>
              <a:gd name="connsiteX2" fmla="*/ 8362907 w 8415661"/>
              <a:gd name="connsiteY2" fmla="*/ 1451792 h 1451792"/>
              <a:gd name="connsiteX3" fmla="*/ 0 w 8415661"/>
              <a:gd name="connsiteY3" fmla="*/ 1451792 h 1451792"/>
              <a:gd name="connsiteX4" fmla="*/ 0 w 8415661"/>
              <a:gd name="connsiteY4" fmla="*/ 0 h 1451792"/>
              <a:gd name="connsiteX5" fmla="*/ 181474 w 8415661"/>
              <a:gd name="connsiteY5" fmla="*/ 181474 h 1451792"/>
              <a:gd name="connsiteX6" fmla="*/ 181474 w 8415661"/>
              <a:gd name="connsiteY6" fmla="*/ 1270318 h 1451792"/>
              <a:gd name="connsiteX7" fmla="*/ 8181433 w 8415661"/>
              <a:gd name="connsiteY7" fmla="*/ 1270318 h 1451792"/>
              <a:gd name="connsiteX8" fmla="*/ 8181433 w 8415661"/>
              <a:gd name="connsiteY8" fmla="*/ 181474 h 1451792"/>
              <a:gd name="connsiteX9" fmla="*/ 181474 w 8415661"/>
              <a:gd name="connsiteY9" fmla="*/ 181474 h 1451792"/>
              <a:gd name="connsiteX0" fmla="*/ 0 w 8415661"/>
              <a:gd name="connsiteY0" fmla="*/ 0 h 1451792"/>
              <a:gd name="connsiteX1" fmla="*/ 8415661 w 8415661"/>
              <a:gd name="connsiteY1" fmla="*/ 175846 h 1451792"/>
              <a:gd name="connsiteX2" fmla="*/ 8362907 w 8415661"/>
              <a:gd name="connsiteY2" fmla="*/ 1451792 h 1451792"/>
              <a:gd name="connsiteX3" fmla="*/ 0 w 8415661"/>
              <a:gd name="connsiteY3" fmla="*/ 1451792 h 1451792"/>
              <a:gd name="connsiteX4" fmla="*/ 0 w 8415661"/>
              <a:gd name="connsiteY4" fmla="*/ 0 h 1451792"/>
              <a:gd name="connsiteX5" fmla="*/ 181474 w 8415661"/>
              <a:gd name="connsiteY5" fmla="*/ 181474 h 1451792"/>
              <a:gd name="connsiteX6" fmla="*/ 181474 w 8415661"/>
              <a:gd name="connsiteY6" fmla="*/ 1270318 h 1451792"/>
              <a:gd name="connsiteX7" fmla="*/ 8181433 w 8415661"/>
              <a:gd name="connsiteY7" fmla="*/ 1270318 h 1451792"/>
              <a:gd name="connsiteX8" fmla="*/ 8269356 w 8415661"/>
              <a:gd name="connsiteY8" fmla="*/ 210782 h 1451792"/>
              <a:gd name="connsiteX9" fmla="*/ 181474 w 8415661"/>
              <a:gd name="connsiteY9" fmla="*/ 181474 h 1451792"/>
              <a:gd name="connsiteX0" fmla="*/ 0 w 8415661"/>
              <a:gd name="connsiteY0" fmla="*/ 0 h 1451792"/>
              <a:gd name="connsiteX1" fmla="*/ 8415661 w 8415661"/>
              <a:gd name="connsiteY1" fmla="*/ 175846 h 1451792"/>
              <a:gd name="connsiteX2" fmla="*/ 8362907 w 8415661"/>
              <a:gd name="connsiteY2" fmla="*/ 1451792 h 1451792"/>
              <a:gd name="connsiteX3" fmla="*/ 0 w 8415661"/>
              <a:gd name="connsiteY3" fmla="*/ 1451792 h 1451792"/>
              <a:gd name="connsiteX4" fmla="*/ 0 w 8415661"/>
              <a:gd name="connsiteY4" fmla="*/ 0 h 1451792"/>
              <a:gd name="connsiteX5" fmla="*/ 75967 w 8415661"/>
              <a:gd name="connsiteY5" fmla="*/ 93551 h 1451792"/>
              <a:gd name="connsiteX6" fmla="*/ 181474 w 8415661"/>
              <a:gd name="connsiteY6" fmla="*/ 1270318 h 1451792"/>
              <a:gd name="connsiteX7" fmla="*/ 8181433 w 8415661"/>
              <a:gd name="connsiteY7" fmla="*/ 1270318 h 1451792"/>
              <a:gd name="connsiteX8" fmla="*/ 8269356 w 8415661"/>
              <a:gd name="connsiteY8" fmla="*/ 210782 h 1451792"/>
              <a:gd name="connsiteX9" fmla="*/ 75967 w 8415661"/>
              <a:gd name="connsiteY9" fmla="*/ 93551 h 1451792"/>
              <a:gd name="connsiteX0" fmla="*/ 0 w 8415661"/>
              <a:gd name="connsiteY0" fmla="*/ 0 h 1451792"/>
              <a:gd name="connsiteX1" fmla="*/ 8415661 w 8415661"/>
              <a:gd name="connsiteY1" fmla="*/ 175846 h 1451792"/>
              <a:gd name="connsiteX2" fmla="*/ 8362907 w 8415661"/>
              <a:gd name="connsiteY2" fmla="*/ 1451792 h 1451792"/>
              <a:gd name="connsiteX3" fmla="*/ 0 w 8415661"/>
              <a:gd name="connsiteY3" fmla="*/ 1451792 h 1451792"/>
              <a:gd name="connsiteX4" fmla="*/ 0 w 8415661"/>
              <a:gd name="connsiteY4" fmla="*/ 0 h 1451792"/>
              <a:gd name="connsiteX5" fmla="*/ 58382 w 8415661"/>
              <a:gd name="connsiteY5" fmla="*/ 52520 h 1451792"/>
              <a:gd name="connsiteX6" fmla="*/ 181474 w 8415661"/>
              <a:gd name="connsiteY6" fmla="*/ 1270318 h 1451792"/>
              <a:gd name="connsiteX7" fmla="*/ 8181433 w 8415661"/>
              <a:gd name="connsiteY7" fmla="*/ 1270318 h 1451792"/>
              <a:gd name="connsiteX8" fmla="*/ 8269356 w 8415661"/>
              <a:gd name="connsiteY8" fmla="*/ 210782 h 1451792"/>
              <a:gd name="connsiteX9" fmla="*/ 58382 w 8415661"/>
              <a:gd name="connsiteY9" fmla="*/ 52520 h 1451792"/>
              <a:gd name="connsiteX0" fmla="*/ 0 w 8415661"/>
              <a:gd name="connsiteY0" fmla="*/ 0 h 1451792"/>
              <a:gd name="connsiteX1" fmla="*/ 8415661 w 8415661"/>
              <a:gd name="connsiteY1" fmla="*/ 175846 h 1451792"/>
              <a:gd name="connsiteX2" fmla="*/ 8362907 w 8415661"/>
              <a:gd name="connsiteY2" fmla="*/ 1451792 h 1451792"/>
              <a:gd name="connsiteX3" fmla="*/ 0 w 8415661"/>
              <a:gd name="connsiteY3" fmla="*/ 1451792 h 1451792"/>
              <a:gd name="connsiteX4" fmla="*/ 0 w 8415661"/>
              <a:gd name="connsiteY4" fmla="*/ 0 h 1451792"/>
              <a:gd name="connsiteX5" fmla="*/ 58382 w 8415661"/>
              <a:gd name="connsiteY5" fmla="*/ 52520 h 1451792"/>
              <a:gd name="connsiteX6" fmla="*/ 81828 w 8415661"/>
              <a:gd name="connsiteY6" fmla="*/ 1358241 h 1451792"/>
              <a:gd name="connsiteX7" fmla="*/ 8181433 w 8415661"/>
              <a:gd name="connsiteY7" fmla="*/ 1270318 h 1451792"/>
              <a:gd name="connsiteX8" fmla="*/ 8269356 w 8415661"/>
              <a:gd name="connsiteY8" fmla="*/ 210782 h 1451792"/>
              <a:gd name="connsiteX9" fmla="*/ 58382 w 8415661"/>
              <a:gd name="connsiteY9" fmla="*/ 52520 h 1451792"/>
              <a:gd name="connsiteX0" fmla="*/ 0 w 8415661"/>
              <a:gd name="connsiteY0" fmla="*/ 0 h 1451792"/>
              <a:gd name="connsiteX1" fmla="*/ 8415661 w 8415661"/>
              <a:gd name="connsiteY1" fmla="*/ 175846 h 1451792"/>
              <a:gd name="connsiteX2" fmla="*/ 8362907 w 8415661"/>
              <a:gd name="connsiteY2" fmla="*/ 1451792 h 1451792"/>
              <a:gd name="connsiteX3" fmla="*/ 0 w 8415661"/>
              <a:gd name="connsiteY3" fmla="*/ 1451792 h 1451792"/>
              <a:gd name="connsiteX4" fmla="*/ 0 w 8415661"/>
              <a:gd name="connsiteY4" fmla="*/ 0 h 1451792"/>
              <a:gd name="connsiteX5" fmla="*/ 58382 w 8415661"/>
              <a:gd name="connsiteY5" fmla="*/ 52520 h 1451792"/>
              <a:gd name="connsiteX6" fmla="*/ 81828 w 8415661"/>
              <a:gd name="connsiteY6" fmla="*/ 1358241 h 1451792"/>
              <a:gd name="connsiteX7" fmla="*/ 8275218 w 8415661"/>
              <a:gd name="connsiteY7" fmla="*/ 1364103 h 1451792"/>
              <a:gd name="connsiteX8" fmla="*/ 8269356 w 8415661"/>
              <a:gd name="connsiteY8" fmla="*/ 210782 h 1451792"/>
              <a:gd name="connsiteX9" fmla="*/ 58382 w 8415661"/>
              <a:gd name="connsiteY9" fmla="*/ 52520 h 145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415661" h="1451792">
                <a:moveTo>
                  <a:pt x="0" y="0"/>
                </a:moveTo>
                <a:lnTo>
                  <a:pt x="8415661" y="175846"/>
                </a:lnTo>
                <a:lnTo>
                  <a:pt x="8362907" y="1451792"/>
                </a:lnTo>
                <a:lnTo>
                  <a:pt x="0" y="1451792"/>
                </a:lnTo>
                <a:lnTo>
                  <a:pt x="0" y="0"/>
                </a:lnTo>
                <a:close/>
                <a:moveTo>
                  <a:pt x="58382" y="52520"/>
                </a:moveTo>
                <a:lnTo>
                  <a:pt x="81828" y="1358241"/>
                </a:lnTo>
                <a:lnTo>
                  <a:pt x="8275218" y="1364103"/>
                </a:lnTo>
                <a:lnTo>
                  <a:pt x="8269356" y="210782"/>
                </a:lnTo>
                <a:lnTo>
                  <a:pt x="58382" y="525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09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TH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sz="14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 cap="rnd" cmpd="sng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85750" indent="-285750" algn="l">
          <a:lnSpc>
            <a:spcPct val="90000"/>
          </a:lnSpc>
          <a:spcAft>
            <a:spcPts val="1000"/>
          </a:spcAft>
          <a:buClr>
            <a:schemeClr val="accent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842</Words>
  <Application>Microsoft Macintosh PowerPoint</Application>
  <PresentationFormat>On-screen Show (4:3)</PresentationFormat>
  <Paragraphs>143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Google Sans</vt:lpstr>
      <vt:lpstr>Helvetica Neue</vt:lpstr>
      <vt:lpstr>MetaWeb</vt:lpstr>
      <vt:lpstr>Meta OT</vt:lpstr>
      <vt:lpstr>Symbol</vt:lpstr>
      <vt:lpstr>Arial</vt:lpstr>
      <vt:lpstr>OTH</vt:lpstr>
      <vt:lpstr>Herzlich Willkommen</vt:lpstr>
      <vt:lpstr>Agenda | Gliederung</vt:lpstr>
      <vt:lpstr>Definition | Erläuterung des IoT</vt:lpstr>
      <vt:lpstr>Aufbau | Datenfluss</vt:lpstr>
      <vt:lpstr>Datenherausforderung</vt:lpstr>
      <vt:lpstr>Rolle von Datenbanken</vt:lpstr>
      <vt:lpstr>Das eigentliche Zusammenspiel </vt:lpstr>
      <vt:lpstr>KI-Anwendungen im IoT</vt:lpstr>
      <vt:lpstr>KI-Anwendungen im IoT</vt:lpstr>
      <vt:lpstr>Datenbankoptimierung im IoT</vt:lpstr>
      <vt:lpstr>Zusammenfassung</vt:lpstr>
      <vt:lpstr>Vielen Dank! </vt:lpstr>
    </vt:vector>
  </TitlesOfParts>
  <Company>Ostbayerische Technische Hochschule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 Master</dc:title>
  <dc:creator>PresentationLoad</dc:creator>
  <dc:description/>
  <cp:lastModifiedBy>Nils Baierl</cp:lastModifiedBy>
  <cp:revision>1834</cp:revision>
  <dcterms:created xsi:type="dcterms:W3CDTF">2015-11-26T10:37:47Z</dcterms:created>
  <dcterms:modified xsi:type="dcterms:W3CDTF">2024-03-06T10:06:05Z</dcterms:modified>
</cp:coreProperties>
</file>